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7"/>
  </p:notesMasterIdLst>
  <p:handoutMasterIdLst>
    <p:handoutMasterId r:id="rId18"/>
  </p:handoutMasterIdLst>
  <p:sldIdLst>
    <p:sldId id="332" r:id="rId2"/>
    <p:sldId id="343" r:id="rId3"/>
    <p:sldId id="344" r:id="rId4"/>
    <p:sldId id="320" r:id="rId5"/>
    <p:sldId id="340" r:id="rId6"/>
    <p:sldId id="331" r:id="rId7"/>
    <p:sldId id="325" r:id="rId8"/>
    <p:sldId id="328" r:id="rId9"/>
    <p:sldId id="330" r:id="rId10"/>
    <p:sldId id="336" r:id="rId11"/>
    <p:sldId id="337" r:id="rId12"/>
    <p:sldId id="338" r:id="rId13"/>
    <p:sldId id="345" r:id="rId14"/>
    <p:sldId id="341" r:id="rId15"/>
    <p:sldId id="346" r:id="rId16"/>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49" autoAdjust="0"/>
  </p:normalViewPr>
  <p:slideViewPr>
    <p:cSldViewPr>
      <p:cViewPr varScale="1">
        <p:scale>
          <a:sx n="81" d="100"/>
          <a:sy n="81" d="100"/>
        </p:scale>
        <p:origin x="2484" y="90"/>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smtClean="0"/>
              <a:t>           STUDENT HANDBOOK                      UNCLASSIFIED</a:t>
            </a:r>
            <a:endParaRPr lang="en-US" dirty="0"/>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smtClean="0"/>
              <a:t>UNCLASSIFIED</a:t>
            </a:r>
            <a:endParaRPr lang="en-US" dirty="0"/>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8/22/2024</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generic</a:t>
            </a:r>
            <a:r>
              <a:rPr lang="en-US" baseline="0" dirty="0" smtClean="0"/>
              <a:t> command indoctrination, or on-boarding brief designed for every new member reporting to an organization.  </a:t>
            </a:r>
          </a:p>
          <a:p>
            <a:endParaRPr lang="en-US" baseline="0" dirty="0" smtClean="0"/>
          </a:p>
          <a:p>
            <a:r>
              <a:rPr lang="en-US" baseline="0" dirty="0" smtClean="0"/>
              <a:t>This brief should be tailored to meet specific needs and objectives based on the organizations operations and location.</a:t>
            </a:r>
          </a:p>
          <a:p>
            <a:endParaRPr lang="en-US" baseline="0" dirty="0" smtClean="0"/>
          </a:p>
          <a:p>
            <a:r>
              <a:rPr lang="en-US" baseline="0" dirty="0" smtClean="0"/>
              <a:t>Per SECNAVINST 3070.2A, Naval OPSEC, both critical information and command most realistic threat (adversary) should be briefed to each newly arrived person, and potentially annually, although annual training should be more extensive.  </a:t>
            </a:r>
          </a:p>
          <a:p>
            <a:endParaRPr lang="en-US" baseline="0" dirty="0" smtClean="0"/>
          </a:p>
          <a:p>
            <a:r>
              <a:rPr lang="en-US" baseline="0" dirty="0" smtClean="0"/>
              <a:t>There are bumper stickers highlighted in YELLOW for the OPSEC Officer or Coordinators to provide the command’s critical information, realistic adversary collection methods and a few other that should be covered in order to meet annual training requirements per SECNAVINST.</a:t>
            </a:r>
          </a:p>
          <a:p>
            <a:endParaRPr lang="en-US" baseline="0" dirty="0" smtClean="0"/>
          </a:p>
          <a:p>
            <a:r>
              <a:rPr lang="en-US" baseline="0" dirty="0" smtClean="0"/>
              <a:t>Insert command information on this opening slide.</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66101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Risk</a:t>
            </a:r>
            <a:r>
              <a:rPr lang="en-US" baseline="0" dirty="0" smtClean="0"/>
              <a:t> is the probability an adversary will gain knowledge of your critical information and the impact it will have on your mission if they are successful.  When assessing risk, Commanders must think about how it could impact the lives of personnel, the mission, how much the organizations stands to lose in money, and time lost as a result of the mission being impacted.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Commanders have to decide what level of risk they are willing to accept if their critical information is exploited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 of risk on the physical world.  When you drive a vehicle on a busy and hazardous road, you assume a high level of risk.  Taking an alternate route, less traveled reduces you risk of getting into an accident.  The same applies to information.  Some information is more sensitive to than other information…..and if collected and acted on, could result in catastrophic consequences.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Command OPSEC Officer or Coordinator should brief the</a:t>
            </a:r>
            <a:r>
              <a:rPr lang="en-US" baseline="0" dirty="0" smtClean="0"/>
              <a:t> commands policy on the below per SECNAVINST 3070.2A in order to meet annual and onboarding requirements.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Risk and guidance on geo-location devices and applications (Apps)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Review procedures for releasing information to the public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How to protect, transmit, and destroy Controlled Unclassified Information (CUI</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316328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the list of common vulnerabilities. </a:t>
            </a:r>
          </a:p>
          <a:p>
            <a:endParaRPr lang="en-US" dirty="0" smtClean="0"/>
          </a:p>
          <a:p>
            <a:r>
              <a:rPr lang="en-US" dirty="0" smtClean="0"/>
              <a:t>For example, lack of awareness.  A countermeasure to</a:t>
            </a:r>
            <a:r>
              <a:rPr lang="en-US" baseline="0" dirty="0" smtClean="0"/>
              <a:t> this vulnerability could be something as simple as training - </a:t>
            </a:r>
            <a:r>
              <a:rPr lang="en-US" dirty="0" smtClean="0"/>
              <a:t>so personnel now understand what information to protect and how to protect it. </a:t>
            </a:r>
          </a:p>
          <a:p>
            <a:endParaRPr lang="en-US" dirty="0" smtClean="0"/>
          </a:p>
          <a:p>
            <a:r>
              <a:rPr lang="en-US" dirty="0" smtClean="0"/>
              <a:t>Review</a:t>
            </a:r>
            <a:r>
              <a:rPr lang="en-US" baseline="0" dirty="0" smtClean="0"/>
              <a:t> the list of common vulnerabilities and discuss the ones most relevant to your command/organization.  Discuss the measures and countermeasures that can be employed for each vulnerability.</a:t>
            </a:r>
          </a:p>
          <a:p>
            <a:endParaRPr lang="en-US" baseline="0" dirty="0" smtClean="0"/>
          </a:p>
          <a:p>
            <a:r>
              <a:rPr lang="en-US" baseline="0" dirty="0" smtClean="0"/>
              <a:t>The bottom line is we want to change the adversaries perception of our activity and cause them to react differently; like react too late, take the wrong action or take no action at all.  </a:t>
            </a:r>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244391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that OPSEC is a continuous cycle, it only makes sense to assess if we are achieving the end goal of OPSEC. OPSEC is not a one and done cycle. </a:t>
            </a:r>
            <a:r>
              <a:rPr lang="en-US" b="1" baseline="0" dirty="0" smtClean="0"/>
              <a:t>In the words of Albert Einstein</a:t>
            </a:r>
            <a:r>
              <a:rPr lang="en-US" baseline="0" dirty="0" smtClean="0"/>
              <a:t> “Insanity is doing the same thing over and over again and expecting a different result”. This is why we have step six of the OPSEC cycle, to ensure we are adjusting to the information environment and executing OPSEC properly.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279931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command working group members</a:t>
            </a:r>
            <a:r>
              <a:rPr lang="en-US" baseline="0" dirty="0" smtClean="0"/>
              <a:t> by department, division, or directorate, depending on how your command is organized. </a:t>
            </a:r>
          </a:p>
          <a:p>
            <a:endParaRPr lang="en-US" baseline="0" dirty="0" smtClean="0"/>
          </a:p>
          <a:p>
            <a:r>
              <a:rPr lang="en-US" baseline="0" dirty="0" smtClean="0"/>
              <a:t>Every command member should know who the OPSEC Officer and Assistant OPSEC Officer are……and at a minimum, the working group member in their division or department.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8715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Defense Instruction (</a:t>
            </a:r>
            <a:r>
              <a:rPr lang="en-US" dirty="0" err="1" smtClean="0"/>
              <a:t>DoDI</a:t>
            </a:r>
            <a:r>
              <a:rPr lang="en-US" dirty="0" smtClean="0"/>
              <a:t>) 8170.01, 2 January 2019, Online Information Management and Electronic Messaging</a:t>
            </a:r>
          </a:p>
          <a:p>
            <a:r>
              <a:rPr lang="en-US" baseline="0" dirty="0" smtClean="0"/>
              <a:t>     Covers use of social media platforms, Applications and most on-line systems</a:t>
            </a:r>
            <a:endParaRPr lang="en-US" dirty="0" smtClean="0"/>
          </a:p>
          <a:p>
            <a:endParaRPr lang="en-US" dirty="0" smtClean="0"/>
          </a:p>
          <a:p>
            <a:r>
              <a:rPr lang="en-US" dirty="0" smtClean="0"/>
              <a:t>SECNAVINST 3070.2A, 9 May 2019, Operations Security</a:t>
            </a:r>
          </a:p>
          <a:p>
            <a:endParaRPr lang="en-US" dirty="0" smtClean="0"/>
          </a:p>
          <a:p>
            <a:r>
              <a:rPr lang="en-US" dirty="0" smtClean="0"/>
              <a:t>NTTP 3-13.3M / MCTP 3-32B, September 2017, Operations Security</a:t>
            </a:r>
          </a:p>
          <a:p>
            <a:endParaRPr lang="en-US" dirty="0" smtClean="0"/>
          </a:p>
          <a:p>
            <a:r>
              <a:rPr lang="en-US" dirty="0" smtClean="0"/>
              <a:t>SECNAVINST 5720.44C W/CH-2, 21 February 2012, DON Public Affairs Policy and Regulations </a:t>
            </a:r>
          </a:p>
          <a:p>
            <a:endParaRPr lang="en-US" dirty="0" smtClean="0"/>
          </a:p>
          <a:p>
            <a:r>
              <a:rPr lang="en-US" dirty="0" smtClean="0"/>
              <a:t>Navy Social Media Handbook (2019)</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a:t>
            </a:fld>
            <a:endParaRPr lang="en-US"/>
          </a:p>
        </p:txBody>
      </p:sp>
    </p:spTree>
    <p:extLst>
      <p:ext uri="{BB962C8B-B14F-4D97-AF65-F5344CB8AC3E}">
        <p14:creationId xmlns:p14="http://schemas.microsoft.com/office/powerpoint/2010/main" val="76738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Operations Security</a:t>
            </a:r>
            <a:r>
              <a:rPr lang="en-US" dirty="0" smtClean="0"/>
              <a:t>: </a:t>
            </a:r>
          </a:p>
          <a:p>
            <a:pPr eaLnBrk="1" hangingPunct="1"/>
            <a:r>
              <a:rPr lang="en-US" dirty="0" smtClean="0"/>
              <a:t>A systematic, proven cycle by which a government, organization, or individual can identify, control, and protect generally unclassified information about an operation/activity and, thus, deny or mitigate an adversary's/competitor's ability to compromise or interrupt said operation/activity. </a:t>
            </a:r>
          </a:p>
          <a:p>
            <a:pPr eaLnBrk="1" hangingPunct="1"/>
            <a:endParaRPr lang="en-US" dirty="0" smtClean="0"/>
          </a:p>
          <a:p>
            <a:pPr eaLnBrk="1" hangingPunct="1"/>
            <a:r>
              <a:rPr lang="en-US" dirty="0" smtClean="0"/>
              <a:t>OPSEC is a cycle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a:t>
            </a:r>
          </a:p>
          <a:p>
            <a:pPr eaLnBrk="1" hangingPunct="1"/>
            <a:endParaRPr lang="en-US" dirty="0" smtClean="0"/>
          </a:p>
          <a:p>
            <a:pPr eaLnBrk="1" hangingPunct="1"/>
            <a:r>
              <a:rPr lang="en-US" dirty="0" smtClean="0"/>
              <a:t>Operations Security Cycle: An analytical process that involves five components: identification of critical information, analysis of threats, analysis of vulnerabilities, assessment of risks, application of appropriate countermeasures and periodic assessment of </a:t>
            </a:r>
            <a:r>
              <a:rPr lang="en-US" dirty="0" err="1" smtClean="0"/>
              <a:t>effectivness</a:t>
            </a:r>
            <a:r>
              <a:rPr lang="en-US" dirty="0" smtClean="0"/>
              <a:t> </a:t>
            </a:r>
          </a:p>
          <a:p>
            <a:pPr eaLnBrk="1" hangingPunct="1"/>
            <a:endParaRPr lang="en-US" dirty="0" smtClean="0"/>
          </a:p>
          <a:p>
            <a:pPr eaLnBrk="1" hangingPunct="1"/>
            <a:r>
              <a:rPr lang="en-US" dirty="0" smtClean="0"/>
              <a:t>Remind people that OPSEC is much</a:t>
            </a:r>
            <a:r>
              <a:rPr lang="en-US" baseline="0" dirty="0" smtClean="0"/>
              <a:t> like Operational Risk Management (ORM) or Safety.  The process is very similar, but deals with information.</a:t>
            </a:r>
            <a:endParaRPr lang="en-US" dirty="0" smtClean="0"/>
          </a:p>
          <a:p>
            <a:pPr eaLnBrk="1" hangingPunct="1"/>
            <a:endParaRPr lang="en-US" dirty="0" smtClean="0"/>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293863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dirty="0" smtClean="0"/>
              <a:t>These are</a:t>
            </a:r>
            <a:r>
              <a:rPr lang="en-US" baseline="0" dirty="0" smtClean="0"/>
              <a:t> </a:t>
            </a:r>
            <a:r>
              <a:rPr lang="en-US" dirty="0" smtClean="0"/>
              <a:t>examples of what critical information could</a:t>
            </a:r>
            <a:r>
              <a:rPr lang="en-US" baseline="0" dirty="0" smtClean="0"/>
              <a:t> be. Discuss how this information can be critical. What can happen if the adversary were to gain knowledge of this information? Can you think of any other information that might be critical? </a:t>
            </a:r>
          </a:p>
          <a:p>
            <a:endParaRPr lang="en-US" baseline="0" dirty="0" smtClean="0"/>
          </a:p>
          <a:p>
            <a:r>
              <a:rPr lang="en-US" baseline="0" dirty="0" smtClean="0"/>
              <a:t>Critical Information will be derived from the eight operational aspects of operations: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endParaRPr lang="en-US" dirty="0" smtClean="0"/>
          </a:p>
          <a:p>
            <a:endParaRPr lang="en-US" dirty="0" smtClean="0"/>
          </a:p>
          <a:p>
            <a:r>
              <a:rPr lang="en-US" dirty="0" smtClean="0"/>
              <a:t>Command OPSEC Officer or Coordinator should discuss which operational aspects relate to</a:t>
            </a:r>
            <a:r>
              <a:rPr lang="en-US" baseline="0" dirty="0" smtClean="0"/>
              <a:t> your organization, followed by the critical information associated with each OA. </a:t>
            </a:r>
            <a:endParaRPr lang="en-US" dirty="0" smtClean="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319458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baseline="0" dirty="0" smtClean="0"/>
              <a:t>Critical Information will be derived from the eight operational aspects of operations, shown on the next slide.  However, the operational aspects are as follows: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pPr marL="171450" indent="-171450">
              <a:buFontTx/>
              <a:buChar char="-"/>
            </a:pPr>
            <a:endParaRPr lang="en-US" baseline="0" dirty="0" smtClean="0"/>
          </a:p>
          <a:p>
            <a:pPr marL="171450" indent="-171450">
              <a:buFontTx/>
              <a:buChar char="-"/>
            </a:pPr>
            <a:r>
              <a:rPr lang="en-US" baseline="0" dirty="0" smtClean="0"/>
              <a:t>Every command must have a CIL.  This CIL should be view by the new arrival and also identified where it is located so it can be referred to in the future.</a:t>
            </a:r>
          </a:p>
          <a:p>
            <a:pPr marL="171450" indent="-171450">
              <a:buFontTx/>
              <a:buChar char="-"/>
            </a:pPr>
            <a:endParaRPr lang="en-US" baseline="0" dirty="0" smtClean="0"/>
          </a:p>
          <a:p>
            <a:pPr marL="171450" indent="-171450">
              <a:buFontTx/>
              <a:buChar char="-"/>
            </a:pPr>
            <a:r>
              <a:rPr lang="en-US" baseline="0" dirty="0" smtClean="0"/>
              <a:t>Command OPSEC Officer or Coordinator should brief the CIL here.</a:t>
            </a:r>
          </a:p>
          <a:p>
            <a:pPr marL="171450" indent="-171450">
              <a:buFontTx/>
              <a:buChar char="-"/>
            </a:pP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heard someone say “that’s an OPSEC violation” or “that’s an OPSEC issue”?</a:t>
            </a:r>
          </a:p>
          <a:p>
            <a:endParaRPr lang="en-US" baseline="0" dirty="0" smtClean="0"/>
          </a:p>
          <a:p>
            <a:r>
              <a:rPr lang="en-US" baseline="0" dirty="0" smtClean="0"/>
              <a:t>Often times, it may not be an OPSEC related issue or fall within the OPSEC “swim lane”.</a:t>
            </a:r>
          </a:p>
          <a:p>
            <a:endParaRPr lang="en-US" baseline="0" dirty="0" smtClean="0"/>
          </a:p>
          <a:p>
            <a:r>
              <a:rPr lang="en-US" baseline="0" dirty="0" smtClean="0"/>
              <a:t>OPSEC is an operations function, and unless the disclosure or critical information is derived from the operational aspects, it may fall with one of the security disciplines like information security, personal security, anti-terrorism/force-protection, industrial security etc.</a:t>
            </a:r>
          </a:p>
          <a:p>
            <a:endParaRPr lang="en-US" baseline="0" dirty="0" smtClean="0"/>
          </a:p>
          <a:p>
            <a:r>
              <a:rPr lang="en-US" baseline="0" dirty="0" smtClean="0"/>
              <a:t>However, disclosing personal information on social media platforms for example, could eventually lead to your association with a command and/or event, and then further lead to the disclosure of critical information when in the aggregate.</a:t>
            </a:r>
          </a:p>
          <a:p>
            <a:endParaRPr lang="en-US" baseline="0" dirty="0" smtClean="0"/>
          </a:p>
          <a:p>
            <a:r>
              <a:rPr lang="en-US" baseline="0" dirty="0" smtClean="0"/>
              <a:t>Depending on your mission and organization, some personal and personnel information may require a level of protection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Indicators are friendly detectable actions that reveal</a:t>
            </a:r>
            <a:r>
              <a:rPr lang="en-US" baseline="0" dirty="0" smtClean="0"/>
              <a:t> critical information, which then leads to vulnerabilities. </a:t>
            </a:r>
          </a:p>
          <a:p>
            <a:endParaRPr lang="en-US" dirty="0" smtClean="0"/>
          </a:p>
          <a:p>
            <a:r>
              <a:rPr lang="en-US" dirty="0" smtClean="0"/>
              <a:t>Discuss how these things can be an indicator.</a:t>
            </a:r>
            <a:r>
              <a:rPr lang="en-US" baseline="0" dirty="0" smtClean="0"/>
              <a:t> What could they mean? </a:t>
            </a:r>
          </a:p>
          <a:p>
            <a:endParaRPr lang="en-US" baseline="0" dirty="0" smtClean="0"/>
          </a:p>
          <a:p>
            <a:r>
              <a:rPr lang="en-US" baseline="0" dirty="0" smtClean="0"/>
              <a:t>For example, let’s say that your unit was all of a sudden working until the middle of the night. What could that possibly mean? Would an adversary want to investigate this further? For example, huge stores on-loads on a pier could indicate a ship getting underway for a major deployment.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 all indicators are bad.  That ADT sign in the front yard indicates a house that is alarmed, whether or not it even works or is actually alarmed. That one indicator could potentially keep a thief (adversary) from hitting your home…….an example of personal indicators.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Discuss what could be good indicators in the military. A large security presence with heavy weapons could indicate that they are guarding something or someone important. The weapons could possibly keep the adversary from trying to access that area.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smtClean="0"/>
              <a:t>Adversaries must have both Intent and Capability to</a:t>
            </a:r>
            <a:r>
              <a:rPr lang="en-US" baseline="0" dirty="0" smtClean="0"/>
              <a:t> be considered a real threat to the U.S. and it’s allies.</a:t>
            </a:r>
          </a:p>
          <a:p>
            <a:endParaRPr lang="en-US" dirty="0" smtClean="0"/>
          </a:p>
          <a:p>
            <a:r>
              <a:rPr lang="en-US" dirty="0" smtClean="0"/>
              <a:t>We deal with both conventional and unconventional adversaries</a:t>
            </a:r>
            <a:r>
              <a:rPr lang="en-US" baseline="0" dirty="0" smtClean="0"/>
              <a:t> today, and unfortunately, more and more unconventional adversaries.</a:t>
            </a:r>
          </a:p>
          <a:p>
            <a:endParaRPr lang="en-US" baseline="0" dirty="0" smtClean="0"/>
          </a:p>
          <a:p>
            <a:r>
              <a:rPr lang="en-US" dirty="0" smtClean="0"/>
              <a:t>The primary threat to the United States today is/are</a:t>
            </a:r>
            <a:r>
              <a:rPr lang="en-US" baseline="0" dirty="0" smtClean="0"/>
              <a:t> </a:t>
            </a:r>
            <a:r>
              <a:rPr lang="en-US" dirty="0" smtClean="0"/>
              <a:t>foreign intelligence services (spies trying to gather information). They are very active, especially in the DC metro area and near military bases. Why are they targeting these places? </a:t>
            </a:r>
          </a:p>
          <a:p>
            <a:endParaRPr lang="en-US" dirty="0" smtClean="0"/>
          </a:p>
          <a:p>
            <a:r>
              <a:rPr lang="en-US" dirty="0" smtClean="0"/>
              <a:t>Threat information can be obtained from either a command’s S2/N2 shop or any local NCIS area office.  Much of what NCIS provides in the US is available from the NCIS MTAC site or other on line sites.</a:t>
            </a:r>
          </a:p>
          <a:p>
            <a:endParaRPr lang="en-US" dirty="0" smtClean="0"/>
          </a:p>
          <a:p>
            <a:r>
              <a:rPr lang="en-US" dirty="0" smtClean="0"/>
              <a:t>Every command member must know and understand their most realistic adversary</a:t>
            </a:r>
            <a:r>
              <a:rPr lang="en-US" baseline="0" dirty="0" smtClean="0"/>
              <a:t> or threat, specifically how or what methods they employ when collecting command information.</a:t>
            </a:r>
          </a:p>
          <a:p>
            <a:endParaRPr lang="en-US" dirty="0" smtClean="0"/>
          </a:p>
          <a:p>
            <a:r>
              <a:rPr lang="en-US" dirty="0" smtClean="0"/>
              <a:t>Command OPSEC Officer or Coordinator should brief the</a:t>
            </a:r>
            <a:r>
              <a:rPr lang="en-US" baseline="0" dirty="0" smtClean="0"/>
              <a:t> commands most realistic threat / adversary </a:t>
            </a:r>
            <a:r>
              <a:rPr lang="en-US" dirty="0" smtClean="0"/>
              <a:t>here.</a:t>
            </a:r>
          </a:p>
          <a:p>
            <a:endParaRPr lang="en-US" dirty="0" smtClean="0"/>
          </a:p>
          <a:p>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Vulnerability: </a:t>
            </a:r>
            <a:r>
              <a:rPr lang="en-US" dirty="0" smtClean="0"/>
              <a:t>A weakness the adversary can exploit to get critical information. A vulnerability is anything that makes your critical information susceptible to intelligence collection. Discuss how these things are vulnerabilities.</a:t>
            </a:r>
          </a:p>
          <a:p>
            <a:endParaRPr lang="en-US" dirty="0" smtClean="0"/>
          </a:p>
          <a:p>
            <a:r>
              <a:rPr lang="en-US" dirty="0" smtClean="0"/>
              <a:t>Lack of awareness-  Many just are not aware of the vulnerabilities when posting information.</a:t>
            </a:r>
          </a:p>
          <a:p>
            <a:r>
              <a:rPr lang="en-US" dirty="0" smtClean="0"/>
              <a:t>Apathy</a:t>
            </a:r>
            <a:r>
              <a:rPr lang="en-US" baseline="0" dirty="0" smtClean="0"/>
              <a:t> – Either people just don’t care, or don’t believe they could be a source of information.</a:t>
            </a:r>
            <a:endParaRPr lang="en-US" dirty="0" smtClean="0"/>
          </a:p>
          <a:p>
            <a:r>
              <a:rPr lang="en-US" dirty="0" smtClean="0"/>
              <a:t>Social media-  There are billions of users, and none of the sites are 100 percent secure.  Essentially, you could be posting information to billions.</a:t>
            </a:r>
          </a:p>
          <a:p>
            <a:r>
              <a:rPr lang="en-US" dirty="0" smtClean="0"/>
              <a:t>Commercial</a:t>
            </a:r>
            <a:r>
              <a:rPr lang="en-US" baseline="0" dirty="0" smtClean="0"/>
              <a:t> Apps- Just because they are available, does not mean we’re authorized to use them for official navy business.  In fact, commercial App are not authorized.</a:t>
            </a:r>
            <a:endParaRPr lang="en-US" dirty="0" smtClean="0"/>
          </a:p>
          <a:p>
            <a:r>
              <a:rPr lang="en-US" dirty="0" smtClean="0"/>
              <a:t>Social engineering-  We are naturally friendly and like to talk about our work or personal experiences.  Don’t share this information with strangers, regardless of home harmless they may seem.</a:t>
            </a:r>
          </a:p>
          <a:p>
            <a:r>
              <a:rPr lang="en-US" dirty="0" smtClean="0"/>
              <a:t>Understand the aggregation issues and how the internet/world wide web makes it easy.</a:t>
            </a:r>
          </a:p>
          <a:p>
            <a:r>
              <a:rPr lang="en-US" dirty="0" smtClean="0"/>
              <a:t>Technology-  For every new gadget that’s developed, you can be sure there is a vulnerability associated with it.</a:t>
            </a:r>
          </a:p>
          <a:p>
            <a:r>
              <a:rPr lang="en-US" dirty="0" smtClean="0"/>
              <a:t>Trash-  Be sure to shred/burn all personal of official correspondence, to include junk mail.</a:t>
            </a:r>
          </a:p>
          <a:p>
            <a:r>
              <a:rPr lang="en-US" dirty="0" smtClean="0"/>
              <a:t>Poor policy enforcement-  Policies are only as good as how they are enforced.  An all shred policy is great as long as everyone participates.  No cell phone policy in the spaces for security purposes must be enforced.</a:t>
            </a:r>
          </a:p>
          <a:p>
            <a:r>
              <a:rPr lang="en-US" dirty="0" smtClean="0"/>
              <a:t>Many people think cell phones are secure.  Most methods of communications used today are not secure.</a:t>
            </a:r>
          </a:p>
          <a:p>
            <a:r>
              <a:rPr lang="en-US" dirty="0" smtClean="0"/>
              <a:t>Don’t be predictable.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106142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47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243639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5063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793483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6"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4" name="Group 3"/>
          <p:cNvGrpSpPr/>
          <p:nvPr userDrawn="1"/>
        </p:nvGrpSpPr>
        <p:grpSpPr>
          <a:xfrm>
            <a:off x="8082668" y="46115"/>
            <a:ext cx="1026496" cy="920643"/>
            <a:chOff x="8082668" y="46115"/>
            <a:chExt cx="1026496" cy="920643"/>
          </a:xfrm>
        </p:grpSpPr>
        <p:sp>
          <p:nvSpPr>
            <p:cNvPr id="2" name="Oval 1"/>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390844659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949575"/>
            <a:ext cx="7772400" cy="1470025"/>
          </a:xfrm>
        </p:spPr>
        <p:txBody>
          <a:bodyPr/>
          <a:lstStyle/>
          <a:p>
            <a:r>
              <a:rPr lang="en-US" sz="3200" dirty="0" smtClean="0"/>
              <a:t>Command Indoctrination </a:t>
            </a:r>
            <a:br>
              <a:rPr lang="en-US" sz="3200" dirty="0" smtClean="0"/>
            </a:br>
            <a:r>
              <a:rPr lang="en-US" sz="3200" dirty="0" smtClean="0"/>
              <a:t>Operations Security</a:t>
            </a:r>
            <a:br>
              <a:rPr lang="en-US" sz="3200" dirty="0" smtClean="0"/>
            </a:br>
            <a:r>
              <a:rPr lang="en-US" sz="3200" dirty="0" smtClean="0"/>
              <a:t>DD MMM </a:t>
            </a:r>
            <a:r>
              <a:rPr lang="en-US" sz="3200" dirty="0" err="1" smtClean="0"/>
              <a:t>YY</a:t>
            </a:r>
            <a:r>
              <a:rPr lang="en-US" sz="3200" dirty="0" smtClean="0"/>
              <a:t/>
            </a:r>
            <a:br>
              <a:rPr lang="en-US" sz="3200" dirty="0" smtClean="0"/>
            </a:br>
            <a:endParaRPr lang="en-US" sz="3200" dirty="0"/>
          </a:p>
        </p:txBody>
      </p:sp>
    </p:spTree>
    <p:extLst>
      <p:ext uri="{BB962C8B-B14F-4D97-AF65-F5344CB8AC3E}">
        <p14:creationId xmlns:p14="http://schemas.microsoft.com/office/powerpoint/2010/main" val="399693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Weakness an adversary will exploit to acquire critical information</a:t>
            </a:r>
          </a:p>
          <a:p>
            <a:endParaRPr lang="en-US" dirty="0" smtClean="0"/>
          </a:p>
          <a:p>
            <a:r>
              <a:rPr lang="en-US" dirty="0" smtClean="0"/>
              <a:t>Some </a:t>
            </a:r>
            <a:r>
              <a:rPr lang="en-US" dirty="0" smtClean="0"/>
              <a:t>of the most common vulnerabilities include:</a:t>
            </a:r>
          </a:p>
          <a:p>
            <a:pPr lvl="1"/>
            <a:r>
              <a:rPr lang="en-US" dirty="0" smtClean="0"/>
              <a:t>Lack of awareness (‘I didn’t know’ is </a:t>
            </a:r>
            <a:r>
              <a:rPr lang="en-US" i="1" dirty="0" smtClean="0"/>
              <a:t>not</a:t>
            </a:r>
            <a:r>
              <a:rPr lang="en-US" dirty="0" smtClean="0"/>
              <a:t> an excuse) </a:t>
            </a:r>
          </a:p>
          <a:p>
            <a:pPr lvl="1"/>
            <a:r>
              <a:rPr lang="en-US" dirty="0" smtClean="0"/>
              <a:t>Apathy (no one cares about me, so what?)</a:t>
            </a:r>
          </a:p>
          <a:p>
            <a:pPr lvl="1"/>
            <a:r>
              <a:rPr lang="en-US" dirty="0" smtClean="0"/>
              <a:t>Social media posts (but it’s private)</a:t>
            </a:r>
          </a:p>
          <a:p>
            <a:pPr lvl="1"/>
            <a:r>
              <a:rPr lang="en-US" dirty="0" smtClean="0"/>
              <a:t>Use of commercial Applications (Apps) for official business</a:t>
            </a:r>
          </a:p>
          <a:p>
            <a:pPr lvl="1"/>
            <a:r>
              <a:rPr lang="en-US" dirty="0" smtClean="0"/>
              <a:t>Social engineering</a:t>
            </a:r>
          </a:p>
          <a:p>
            <a:pPr lvl="1"/>
            <a:r>
              <a:rPr lang="en-US" dirty="0" smtClean="0"/>
              <a:t>Data aggregation from a multitude of sources</a:t>
            </a:r>
          </a:p>
          <a:p>
            <a:pPr lvl="1"/>
            <a:r>
              <a:rPr lang="en-US" dirty="0" smtClean="0"/>
              <a:t>Technology advances daily</a:t>
            </a:r>
          </a:p>
          <a:p>
            <a:pPr lvl="1"/>
            <a:r>
              <a:rPr lang="en-US" dirty="0" smtClean="0"/>
              <a:t>Trash (no one looks through trash any more)</a:t>
            </a:r>
          </a:p>
          <a:p>
            <a:pPr lvl="1"/>
            <a:r>
              <a:rPr lang="en-US" dirty="0" smtClean="0"/>
              <a:t>Poor policy enforcement (why write it?) </a:t>
            </a:r>
          </a:p>
          <a:p>
            <a:pPr lvl="1"/>
            <a:r>
              <a:rPr lang="en-US" dirty="0" smtClean="0"/>
              <a:t>Unsecure communications</a:t>
            </a:r>
          </a:p>
          <a:p>
            <a:pPr lvl="1"/>
            <a:r>
              <a:rPr lang="en-US" dirty="0" smtClean="0"/>
              <a:t>Predictable actions/patterns</a:t>
            </a:r>
          </a:p>
          <a:p>
            <a:endParaRPr lang="en-US" dirty="0" smtClean="0"/>
          </a:p>
          <a:p>
            <a:r>
              <a:rPr lang="en-US" dirty="0" smtClean="0"/>
              <a:t>The </a:t>
            </a:r>
            <a:r>
              <a:rPr lang="en-US" dirty="0" smtClean="0"/>
              <a:t>above list is not inclusive </a:t>
            </a:r>
          </a:p>
          <a:p>
            <a:pPr lvl="1"/>
            <a:endParaRPr lang="en-US" dirty="0" smtClean="0"/>
          </a:p>
        </p:txBody>
      </p:sp>
      <p:sp>
        <p:nvSpPr>
          <p:cNvPr id="2" name="Title 1"/>
          <p:cNvSpPr>
            <a:spLocks noGrp="1"/>
          </p:cNvSpPr>
          <p:nvPr>
            <p:ph type="title"/>
          </p:nvPr>
        </p:nvSpPr>
        <p:spPr>
          <a:xfrm>
            <a:off x="1562100" y="0"/>
            <a:ext cx="6024563" cy="1066800"/>
          </a:xfrm>
        </p:spPr>
        <p:txBody>
          <a:bodyPr/>
          <a:lstStyle/>
          <a:p>
            <a:r>
              <a:rPr lang="en-US" dirty="0" smtClean="0"/>
              <a:t>Vulnerabilities</a:t>
            </a:r>
            <a:endParaRPr lang="en-US" dirty="0"/>
          </a:p>
        </p:txBody>
      </p:sp>
      <p:pic>
        <p:nvPicPr>
          <p:cNvPr id="2052" name="Picture 4" descr="Operations Security Graphic, Naval Informa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220" y="3733800"/>
            <a:ext cx="322018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6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probability an adversary will gain knowledge of your Critical Information and the impact if they are successful</a:t>
            </a:r>
          </a:p>
          <a:p>
            <a:endParaRPr lang="en-US" sz="100" dirty="0" smtClean="0"/>
          </a:p>
          <a:p>
            <a:endParaRPr lang="en-US" sz="100" dirty="0"/>
          </a:p>
          <a:p>
            <a:endParaRPr lang="en-US" sz="100" dirty="0" smtClean="0"/>
          </a:p>
          <a:p>
            <a:endParaRPr lang="en-US" sz="100" dirty="0"/>
          </a:p>
          <a:p>
            <a:endParaRPr lang="en-US" sz="100" dirty="0" smtClean="0"/>
          </a:p>
          <a:p>
            <a:endParaRPr lang="en-US" sz="100" dirty="0"/>
          </a:p>
          <a:p>
            <a:endParaRPr lang="en-US" sz="100" dirty="0" smtClean="0"/>
          </a:p>
          <a:p>
            <a:endParaRPr lang="en-US" sz="100" dirty="0"/>
          </a:p>
          <a:p>
            <a:endParaRPr lang="en-US" sz="100" dirty="0" smtClean="0"/>
          </a:p>
          <a:p>
            <a:endParaRPr lang="en-US" sz="100" dirty="0" smtClean="0"/>
          </a:p>
          <a:p>
            <a:r>
              <a:rPr lang="en-US" dirty="0" smtClean="0"/>
              <a:t>Impact</a:t>
            </a:r>
            <a:r>
              <a:rPr lang="en-US" dirty="0" smtClean="0"/>
              <a:t>: What it will cost YOU if your Critical Information is lost?</a:t>
            </a:r>
          </a:p>
          <a:p>
            <a:pPr lvl="1"/>
            <a:r>
              <a:rPr lang="en-US" dirty="0" smtClean="0"/>
              <a:t>Lives</a:t>
            </a:r>
          </a:p>
          <a:p>
            <a:pPr lvl="1"/>
            <a:r>
              <a:rPr lang="en-US" dirty="0" smtClean="0"/>
              <a:t>Mission</a:t>
            </a:r>
          </a:p>
          <a:p>
            <a:pPr lvl="1"/>
            <a:r>
              <a:rPr lang="en-US" dirty="0" smtClean="0"/>
              <a:t>Money</a:t>
            </a:r>
          </a:p>
          <a:p>
            <a:pPr lvl="1"/>
            <a:r>
              <a:rPr lang="en-US" dirty="0" smtClean="0"/>
              <a:t>Time</a:t>
            </a:r>
          </a:p>
          <a:p>
            <a:pPr marL="457200" lvl="1" indent="0">
              <a:buNone/>
            </a:pPr>
            <a:endParaRPr lang="en-US" sz="100" dirty="0" smtClean="0"/>
          </a:p>
          <a:p>
            <a:pPr marL="457200" lvl="1" indent="0">
              <a:buNone/>
            </a:pPr>
            <a:endParaRPr lang="en-US" sz="100" dirty="0"/>
          </a:p>
          <a:p>
            <a:pPr marL="457200" lvl="1" indent="0">
              <a:buNone/>
            </a:pPr>
            <a:endParaRPr lang="en-US" sz="100" dirty="0" smtClean="0"/>
          </a:p>
          <a:p>
            <a:pPr marL="457200" lvl="1" indent="0">
              <a:buNone/>
            </a:pPr>
            <a:endParaRPr lang="en-US" sz="100" dirty="0"/>
          </a:p>
          <a:p>
            <a:pPr marL="457200" lvl="1" indent="0">
              <a:buNone/>
            </a:pPr>
            <a:endParaRPr lang="en-US" sz="100" dirty="0" smtClean="0"/>
          </a:p>
          <a:p>
            <a:pPr marL="457200" lvl="1" indent="0">
              <a:buNone/>
            </a:pPr>
            <a:endParaRPr lang="en-US" sz="100" dirty="0"/>
          </a:p>
          <a:p>
            <a:pPr marL="457200" lvl="1" indent="0">
              <a:buNone/>
            </a:pPr>
            <a:endParaRPr lang="en-US" sz="100" dirty="0" smtClean="0"/>
          </a:p>
          <a:p>
            <a:pPr marL="457200" lvl="1" indent="0">
              <a:buNone/>
            </a:pPr>
            <a:endParaRPr lang="en-US" sz="100" dirty="0" smtClean="0"/>
          </a:p>
          <a:p>
            <a:r>
              <a:rPr lang="en-US" dirty="0" smtClean="0"/>
              <a:t>How much are you willing to risk by displaying an indicator or not correcting </a:t>
            </a:r>
            <a:r>
              <a:rPr lang="en-US" dirty="0"/>
              <a:t>a</a:t>
            </a:r>
            <a:r>
              <a:rPr lang="en-US" dirty="0" smtClean="0"/>
              <a:t> vulnerability?</a:t>
            </a:r>
          </a:p>
        </p:txBody>
      </p:sp>
      <p:sp>
        <p:nvSpPr>
          <p:cNvPr id="2" name="Title 1"/>
          <p:cNvSpPr>
            <a:spLocks noGrp="1"/>
          </p:cNvSpPr>
          <p:nvPr>
            <p:ph type="title"/>
          </p:nvPr>
        </p:nvSpPr>
        <p:spPr>
          <a:xfrm>
            <a:off x="1562100" y="0"/>
            <a:ext cx="6024563" cy="1066800"/>
          </a:xfrm>
        </p:spPr>
        <p:txBody>
          <a:bodyPr/>
          <a:lstStyle/>
          <a:p>
            <a:r>
              <a:rPr lang="en-US" dirty="0" smtClean="0"/>
              <a:t>Risk</a:t>
            </a:r>
            <a:endParaRPr lang="en-US" dirty="0"/>
          </a:p>
        </p:txBody>
      </p:sp>
      <p:pic>
        <p:nvPicPr>
          <p:cNvPr id="7170" name="Picture 2" descr="Z:\N3C\2 - OPSEC\2_Products\Posters\New Posters\Retro Posters\pos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109" y="1752600"/>
            <a:ext cx="1207077"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3"/>
          <p:cNvSpPr txBox="1">
            <a:spLocks/>
          </p:cNvSpPr>
          <p:nvPr/>
        </p:nvSpPr>
        <p:spPr bwMode="auto">
          <a:xfrm>
            <a:off x="533400" y="4648200"/>
            <a:ext cx="8077200" cy="13716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800" kern="0" dirty="0" smtClean="0"/>
              <a:t>Discuss the following per SECNAVINST 3070.2A </a:t>
            </a:r>
          </a:p>
          <a:p>
            <a:pPr>
              <a:buFont typeface="Arial" panose="020B0604020202020204" pitchFamily="34" charset="0"/>
              <a:buChar char="-"/>
            </a:pPr>
            <a:r>
              <a:rPr lang="en-US" sz="1600" kern="0" dirty="0" smtClean="0"/>
              <a:t>Risk and guidance on geo-location devices and applications (Apps)</a:t>
            </a:r>
          </a:p>
          <a:p>
            <a:pPr>
              <a:buFont typeface="Arial" panose="020B0604020202020204" pitchFamily="34" charset="0"/>
              <a:buChar char="-"/>
            </a:pPr>
            <a:r>
              <a:rPr lang="en-US" sz="1600" kern="0" dirty="0" smtClean="0"/>
              <a:t>Review procedures for releasing information to the public</a:t>
            </a:r>
          </a:p>
          <a:p>
            <a:pPr>
              <a:buFont typeface="Arial" panose="020B0604020202020204" pitchFamily="34" charset="0"/>
              <a:buChar char="-"/>
            </a:pPr>
            <a:r>
              <a:rPr lang="en-US" sz="1600" kern="0" dirty="0" smtClean="0"/>
              <a:t>How to protect, transmit, and destroy Controlled Unclassified Information (CUI)</a:t>
            </a:r>
          </a:p>
        </p:txBody>
      </p:sp>
    </p:spTree>
    <p:extLst>
      <p:ext uri="{BB962C8B-B14F-4D97-AF65-F5344CB8AC3E}">
        <p14:creationId xmlns:p14="http://schemas.microsoft.com/office/powerpoint/2010/main" val="108105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accent6"/>
                </a:solidFill>
              </a:rPr>
              <a:t>Anything that effectively negates or reduces an adversary's ability to exploit vulnerabilities or collect &amp; process critical </a:t>
            </a:r>
            <a:r>
              <a:rPr lang="en-US" dirty="0" smtClean="0">
                <a:solidFill>
                  <a:schemeClr val="accent6"/>
                </a:solidFill>
              </a:rPr>
              <a:t>information</a:t>
            </a:r>
          </a:p>
          <a:p>
            <a:pPr lvl="1"/>
            <a:r>
              <a:rPr lang="en-US" dirty="0" smtClean="0">
                <a:solidFill>
                  <a:schemeClr val="accent6"/>
                </a:solidFill>
              </a:rPr>
              <a:t>Hide/control indicators</a:t>
            </a:r>
          </a:p>
          <a:p>
            <a:pPr lvl="1"/>
            <a:r>
              <a:rPr lang="en-US" dirty="0" smtClean="0">
                <a:solidFill>
                  <a:schemeClr val="accent6"/>
                </a:solidFill>
              </a:rPr>
              <a:t>Vary routes </a:t>
            </a:r>
          </a:p>
          <a:p>
            <a:pPr lvl="1"/>
            <a:r>
              <a:rPr lang="en-US" dirty="0" smtClean="0">
                <a:solidFill>
                  <a:schemeClr val="accent6"/>
                </a:solidFill>
              </a:rPr>
              <a:t>Modify everyday </a:t>
            </a:r>
            <a:r>
              <a:rPr lang="en-US" dirty="0" smtClean="0">
                <a:solidFill>
                  <a:schemeClr val="accent6"/>
                </a:solidFill>
              </a:rPr>
              <a:t>schedules</a:t>
            </a:r>
          </a:p>
          <a:p>
            <a:pPr lvl="1"/>
            <a:endParaRPr lang="en-US" dirty="0" smtClean="0">
              <a:solidFill>
                <a:schemeClr val="accent6"/>
              </a:solidFill>
            </a:endParaRPr>
          </a:p>
          <a:p>
            <a:r>
              <a:rPr lang="en-US" dirty="0" smtClean="0">
                <a:solidFill>
                  <a:schemeClr val="accent6"/>
                </a:solidFill>
              </a:rPr>
              <a:t>Influence </a:t>
            </a:r>
            <a:r>
              <a:rPr lang="en-US" dirty="0">
                <a:solidFill>
                  <a:schemeClr val="accent6"/>
                </a:solidFill>
              </a:rPr>
              <a:t>or manipulate an adversary’s perception</a:t>
            </a:r>
          </a:p>
          <a:p>
            <a:pPr lvl="1"/>
            <a:r>
              <a:rPr lang="en-US" dirty="0">
                <a:solidFill>
                  <a:schemeClr val="accent6"/>
                </a:solidFill>
                <a:ea typeface="+mn-ea"/>
              </a:rPr>
              <a:t>Take no action</a:t>
            </a:r>
          </a:p>
          <a:p>
            <a:pPr lvl="1"/>
            <a:r>
              <a:rPr lang="en-US" dirty="0">
                <a:solidFill>
                  <a:schemeClr val="accent6"/>
                </a:solidFill>
                <a:ea typeface="+mn-ea"/>
              </a:rPr>
              <a:t>React too late</a:t>
            </a:r>
          </a:p>
          <a:p>
            <a:pPr lvl="1"/>
            <a:r>
              <a:rPr lang="en-US" dirty="0">
                <a:solidFill>
                  <a:schemeClr val="accent6"/>
                </a:solidFill>
                <a:ea typeface="+mn-ea"/>
              </a:rPr>
              <a:t>Take the wrong action</a:t>
            </a:r>
          </a:p>
          <a:p>
            <a:pPr marL="0" indent="0">
              <a:buNone/>
            </a:pPr>
            <a:endParaRPr lang="en-US" dirty="0">
              <a:solidFill>
                <a:schemeClr val="accent6"/>
              </a:solidFill>
            </a:endParaRP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Countermeasures</a:t>
            </a:r>
            <a:endParaRPr lang="en-US" dirty="0"/>
          </a:p>
        </p:txBody>
      </p:sp>
      <p:pic>
        <p:nvPicPr>
          <p:cNvPr id="5" name="Picture 4" descr="Operations Security Graphic, Naval Informa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220" y="3733800"/>
            <a:ext cx="322018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3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629400" y="1447800"/>
            <a:ext cx="2286000" cy="2286000"/>
          </a:xfrm>
          <a:prstGeom prst="rect">
            <a:avLst/>
          </a:prstGeom>
        </p:spPr>
      </p:pic>
      <p:sp>
        <p:nvSpPr>
          <p:cNvPr id="4" name="Title 1"/>
          <p:cNvSpPr>
            <a:spLocks noGrp="1"/>
          </p:cNvSpPr>
          <p:nvPr>
            <p:ph type="title"/>
          </p:nvPr>
        </p:nvSpPr>
        <p:spPr>
          <a:xfrm>
            <a:off x="1562100" y="0"/>
            <a:ext cx="6024563" cy="1066800"/>
          </a:xfrm>
        </p:spPr>
        <p:txBody>
          <a:bodyPr/>
          <a:lstStyle/>
          <a:p>
            <a:r>
              <a:rPr lang="en-US" dirty="0" smtClean="0"/>
              <a:t>Periodic Assessment</a:t>
            </a:r>
            <a:endParaRPr lang="en-US" dirty="0"/>
          </a:p>
        </p:txBody>
      </p:sp>
      <p:sp>
        <p:nvSpPr>
          <p:cNvPr id="6" name="Content Placeholder 2"/>
          <p:cNvSpPr txBox="1">
            <a:spLocks/>
          </p:cNvSpPr>
          <p:nvPr/>
        </p:nvSpPr>
        <p:spPr bwMode="auto">
          <a:xfrm>
            <a:off x="231776" y="1371600"/>
            <a:ext cx="6211888"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kern="0" dirty="0" smtClean="0">
                <a:solidFill>
                  <a:schemeClr val="accent6"/>
                </a:solidFill>
              </a:rPr>
              <a:t>Requires </a:t>
            </a:r>
            <a:r>
              <a:rPr lang="en-US" sz="1800" kern="0" dirty="0">
                <a:solidFill>
                  <a:schemeClr val="accent6"/>
                </a:solidFill>
              </a:rPr>
              <a:t>an evaluation of the command OPSEC posture and its ability to maintain essential secrecy.  </a:t>
            </a:r>
            <a:r>
              <a:rPr lang="en-US" sz="1800" kern="0" dirty="0" smtClean="0">
                <a:solidFill>
                  <a:schemeClr val="accent6"/>
                </a:solidFill>
              </a:rPr>
              <a:t> </a:t>
            </a:r>
          </a:p>
          <a:p>
            <a:pPr lvl="1"/>
            <a:r>
              <a:rPr lang="en-US" kern="0" dirty="0" smtClean="0">
                <a:solidFill>
                  <a:schemeClr val="accent6"/>
                </a:solidFill>
              </a:rPr>
              <a:t>Conducted </a:t>
            </a:r>
            <a:r>
              <a:rPr lang="en-US" kern="0" dirty="0">
                <a:solidFill>
                  <a:schemeClr val="accent6"/>
                </a:solidFill>
              </a:rPr>
              <a:t>to determine if anything has changed in the previous steps, are your countermeasures working as designed based on your MOP(s) and MOE(s), and </a:t>
            </a:r>
            <a:r>
              <a:rPr lang="en-US" kern="0" dirty="0" smtClean="0">
                <a:solidFill>
                  <a:schemeClr val="accent6"/>
                </a:solidFill>
              </a:rPr>
              <a:t>whether </a:t>
            </a:r>
            <a:r>
              <a:rPr lang="en-US" kern="0" dirty="0">
                <a:solidFill>
                  <a:schemeClr val="accent6"/>
                </a:solidFill>
              </a:rPr>
              <a:t>the countermeasures still needed. </a:t>
            </a:r>
          </a:p>
          <a:p>
            <a:pPr lvl="1"/>
            <a:endParaRPr lang="en-US" kern="0" dirty="0" smtClean="0">
              <a:solidFill>
                <a:schemeClr val="accent6"/>
              </a:solidFill>
            </a:endParaRPr>
          </a:p>
          <a:p>
            <a:pPr lvl="1"/>
            <a:endParaRPr lang="en-US" sz="600" kern="0" dirty="0" smtClean="0">
              <a:solidFill>
                <a:schemeClr val="accent6"/>
              </a:solidFill>
            </a:endParaRPr>
          </a:p>
          <a:p>
            <a:r>
              <a:rPr lang="en-US" sz="1800" kern="0" dirty="0">
                <a:solidFill>
                  <a:schemeClr val="accent6"/>
                </a:solidFill>
              </a:rPr>
              <a:t>Example: A new vulnerability has been introduced to the mission. At this point, you will determine if there is a risk to your critical information. If there is a risk, and it is above the acceptable level set by the Commander, then </a:t>
            </a:r>
            <a:r>
              <a:rPr lang="en-US" sz="1800" kern="0" dirty="0" smtClean="0">
                <a:solidFill>
                  <a:schemeClr val="accent6"/>
                </a:solidFill>
              </a:rPr>
              <a:t>a countermeasure must be implemented.</a:t>
            </a:r>
            <a:endParaRPr lang="en-US" sz="1800" kern="0" dirty="0">
              <a:solidFill>
                <a:schemeClr val="accent6"/>
              </a:solidFill>
            </a:endParaRPr>
          </a:p>
          <a:p>
            <a:pPr lvl="1"/>
            <a:r>
              <a:rPr lang="en-US" kern="0" dirty="0">
                <a:solidFill>
                  <a:schemeClr val="accent6"/>
                </a:solidFill>
              </a:rPr>
              <a:t>In the example; assuming nothing has changed prior to the introduction of the vulnerability, the previous two steps will not need to be addressed.</a:t>
            </a:r>
          </a:p>
          <a:p>
            <a:pPr marL="0" indent="0">
              <a:buFontTx/>
              <a:buNone/>
            </a:pPr>
            <a:endParaRPr lang="en-US" sz="1600" kern="0" dirty="0" smtClean="0">
              <a:solidFill>
                <a:srgbClr val="000000"/>
              </a:solidFill>
            </a:endParaRPr>
          </a:p>
          <a:p>
            <a:endParaRPr lang="en-US" sz="1600" kern="0" dirty="0"/>
          </a:p>
        </p:txBody>
      </p:sp>
    </p:spTree>
    <p:extLst>
      <p:ext uri="{BB962C8B-B14F-4D97-AF65-F5344CB8AC3E}">
        <p14:creationId xmlns:p14="http://schemas.microsoft.com/office/powerpoint/2010/main" val="346350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568" y="1524000"/>
            <a:ext cx="8683625" cy="5029200"/>
          </a:xfrm>
        </p:spPr>
        <p:txBody>
          <a:bodyPr/>
          <a:lstStyle/>
          <a:p>
            <a:r>
              <a:rPr lang="en-US" dirty="0" smtClean="0"/>
              <a:t>OPSEC Officer / Program Manager:</a:t>
            </a:r>
          </a:p>
          <a:p>
            <a:r>
              <a:rPr lang="en-US" dirty="0" smtClean="0"/>
              <a:t>Assistant OPSEC Officer / PM:</a:t>
            </a:r>
          </a:p>
          <a:p>
            <a:r>
              <a:rPr lang="en-US" dirty="0" smtClean="0"/>
              <a:t>Working Group Members</a:t>
            </a:r>
          </a:p>
          <a:p>
            <a:pPr lvl="1"/>
            <a:r>
              <a:rPr lang="en-US" dirty="0" smtClean="0"/>
              <a:t>N1</a:t>
            </a:r>
          </a:p>
          <a:p>
            <a:pPr lvl="1"/>
            <a:r>
              <a:rPr lang="en-US" dirty="0" smtClean="0"/>
              <a:t>N2</a:t>
            </a:r>
          </a:p>
          <a:p>
            <a:pPr lvl="1"/>
            <a:r>
              <a:rPr lang="en-US" dirty="0" smtClean="0"/>
              <a:t>N3</a:t>
            </a:r>
          </a:p>
          <a:p>
            <a:pPr lvl="1"/>
            <a:r>
              <a:rPr lang="en-US" dirty="0" smtClean="0"/>
              <a:t>N4</a:t>
            </a:r>
          </a:p>
          <a:p>
            <a:pPr lvl="1"/>
            <a:r>
              <a:rPr lang="en-US" dirty="0" smtClean="0"/>
              <a:t>N5</a:t>
            </a:r>
          </a:p>
          <a:p>
            <a:pPr lvl="1"/>
            <a:r>
              <a:rPr lang="en-US" dirty="0" smtClean="0"/>
              <a:t>N6</a:t>
            </a:r>
          </a:p>
          <a:p>
            <a:pPr lvl="1"/>
            <a:r>
              <a:rPr lang="en-US" dirty="0" smtClean="0"/>
              <a:t>N7</a:t>
            </a:r>
          </a:p>
          <a:p>
            <a:pPr lvl="1"/>
            <a:r>
              <a:rPr lang="en-US" dirty="0" smtClean="0"/>
              <a:t>N8</a:t>
            </a:r>
          </a:p>
          <a:p>
            <a:pPr lvl="1"/>
            <a:r>
              <a:rPr lang="en-US" dirty="0" smtClean="0"/>
              <a:t>N9</a:t>
            </a:r>
            <a:endParaRPr lang="en-US" dirty="0"/>
          </a:p>
        </p:txBody>
      </p:sp>
      <p:sp>
        <p:nvSpPr>
          <p:cNvPr id="3" name="Title 2"/>
          <p:cNvSpPr>
            <a:spLocks noGrp="1"/>
          </p:cNvSpPr>
          <p:nvPr>
            <p:ph type="title"/>
          </p:nvPr>
        </p:nvSpPr>
        <p:spPr>
          <a:xfrm>
            <a:off x="1562100" y="0"/>
            <a:ext cx="6024563" cy="1066800"/>
          </a:xfrm>
        </p:spPr>
        <p:txBody>
          <a:bodyPr/>
          <a:lstStyle/>
          <a:p>
            <a:r>
              <a:rPr lang="en-US" dirty="0" smtClean="0"/>
              <a:t>Command POCs</a:t>
            </a:r>
            <a:endParaRPr lang="en-US" dirty="0"/>
          </a:p>
        </p:txBody>
      </p:sp>
    </p:spTree>
    <p:extLst>
      <p:ext uri="{BB962C8B-B14F-4D97-AF65-F5344CB8AC3E}">
        <p14:creationId xmlns:p14="http://schemas.microsoft.com/office/powerpoint/2010/main" val="83829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224350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568" y="1524000"/>
            <a:ext cx="8683625" cy="5029200"/>
          </a:xfrm>
        </p:spPr>
        <p:txBody>
          <a:bodyPr/>
          <a:lstStyle/>
          <a:p>
            <a:r>
              <a:rPr lang="en-US" dirty="0" smtClean="0"/>
              <a:t>References</a:t>
            </a:r>
          </a:p>
          <a:p>
            <a:r>
              <a:rPr lang="en-US" dirty="0" smtClean="0"/>
              <a:t>OPSEC process and definition</a:t>
            </a:r>
          </a:p>
          <a:p>
            <a:r>
              <a:rPr lang="en-US" dirty="0" smtClean="0"/>
              <a:t>Critical Information</a:t>
            </a:r>
          </a:p>
          <a:p>
            <a:r>
              <a:rPr lang="en-US" dirty="0" smtClean="0"/>
              <a:t>Operational Aspects of Operations</a:t>
            </a:r>
          </a:p>
          <a:p>
            <a:r>
              <a:rPr lang="en-US" dirty="0" smtClean="0"/>
              <a:t>Personal Information</a:t>
            </a:r>
          </a:p>
          <a:p>
            <a:r>
              <a:rPr lang="en-US" dirty="0" smtClean="0"/>
              <a:t>OPSEC Indicators</a:t>
            </a:r>
          </a:p>
          <a:p>
            <a:r>
              <a:rPr lang="en-US" dirty="0" smtClean="0"/>
              <a:t>Threat</a:t>
            </a:r>
          </a:p>
          <a:p>
            <a:r>
              <a:rPr lang="en-US" dirty="0" smtClean="0"/>
              <a:t>Vulnerabilities</a:t>
            </a:r>
          </a:p>
          <a:p>
            <a:r>
              <a:rPr lang="en-US" dirty="0" smtClean="0"/>
              <a:t>Risk</a:t>
            </a:r>
          </a:p>
          <a:p>
            <a:r>
              <a:rPr lang="en-US" dirty="0" smtClean="0"/>
              <a:t>Countermeasures</a:t>
            </a:r>
          </a:p>
          <a:p>
            <a:r>
              <a:rPr lang="en-US" dirty="0" smtClean="0"/>
              <a:t>Periodic Assessment</a:t>
            </a:r>
          </a:p>
          <a:p>
            <a:r>
              <a:rPr lang="en-US" dirty="0" smtClean="0"/>
              <a:t>Command Working Group </a:t>
            </a:r>
          </a:p>
          <a:p>
            <a:r>
              <a:rPr lang="en-US" dirty="0" smtClean="0"/>
              <a:t>Command and Navy OPSEC Support Team contact information</a:t>
            </a:r>
          </a:p>
          <a:p>
            <a:endParaRPr lang="en-US" dirty="0"/>
          </a:p>
        </p:txBody>
      </p:sp>
      <p:sp>
        <p:nvSpPr>
          <p:cNvPr id="3" name="Title 2"/>
          <p:cNvSpPr>
            <a:spLocks noGrp="1"/>
          </p:cNvSpPr>
          <p:nvPr>
            <p:ph type="title"/>
          </p:nvPr>
        </p:nvSpPr>
        <p:spPr>
          <a:xfrm>
            <a:off x="1562100" y="0"/>
            <a:ext cx="6024563" cy="1066800"/>
          </a:xfrm>
        </p:spPr>
        <p:txBody>
          <a:bodyPr/>
          <a:lstStyle/>
          <a:p>
            <a:r>
              <a:rPr lang="en-US" dirty="0" smtClean="0"/>
              <a:t>Overview</a:t>
            </a:r>
            <a:endParaRPr lang="en-US" dirty="0"/>
          </a:p>
        </p:txBody>
      </p:sp>
    </p:spTree>
    <p:extLst>
      <p:ext uri="{BB962C8B-B14F-4D97-AF65-F5344CB8AC3E}">
        <p14:creationId xmlns:p14="http://schemas.microsoft.com/office/powerpoint/2010/main" val="263521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568" y="1676400"/>
            <a:ext cx="8683625" cy="5029200"/>
          </a:xfrm>
        </p:spPr>
        <p:txBody>
          <a:bodyPr/>
          <a:lstStyle/>
          <a:p>
            <a:r>
              <a:rPr lang="en-US" dirty="0"/>
              <a:t>National Security Presidential Memorandum (NSPM-28</a:t>
            </a:r>
            <a:r>
              <a:rPr lang="en-US" dirty="0" smtClean="0"/>
              <a:t>), </a:t>
            </a:r>
            <a:r>
              <a:rPr lang="en-US" dirty="0"/>
              <a:t>13 January 2021</a:t>
            </a:r>
          </a:p>
          <a:p>
            <a:pPr marL="225425" indent="-225425">
              <a:buNone/>
            </a:pPr>
            <a:r>
              <a:rPr lang="en-US" dirty="0" smtClean="0"/>
              <a:t>	National </a:t>
            </a:r>
            <a:r>
              <a:rPr lang="en-US" dirty="0"/>
              <a:t>Operations Security </a:t>
            </a:r>
            <a:r>
              <a:rPr lang="en-US" dirty="0" smtClean="0"/>
              <a:t>Program </a:t>
            </a:r>
          </a:p>
          <a:p>
            <a:r>
              <a:rPr lang="en-US" dirty="0" smtClean="0"/>
              <a:t>Department </a:t>
            </a:r>
            <a:r>
              <a:rPr lang="en-US" dirty="0"/>
              <a:t>of Defense Instruction (</a:t>
            </a:r>
            <a:r>
              <a:rPr lang="en-US" dirty="0" err="1"/>
              <a:t>DoDI</a:t>
            </a:r>
            <a:r>
              <a:rPr lang="en-US" dirty="0"/>
              <a:t>) 8170.01, 2 January 2019, Online Information Management and Electronic </a:t>
            </a:r>
            <a:r>
              <a:rPr lang="en-US" dirty="0" smtClean="0"/>
              <a:t>Messaging</a:t>
            </a:r>
          </a:p>
          <a:p>
            <a:r>
              <a:rPr lang="en-US" dirty="0"/>
              <a:t>SECNAVINST </a:t>
            </a:r>
            <a:r>
              <a:rPr lang="en-US" dirty="0" smtClean="0"/>
              <a:t>5720.44C W/CH-2, </a:t>
            </a:r>
            <a:r>
              <a:rPr lang="en-US" dirty="0"/>
              <a:t>21 February 2012, DON Public Affairs Policy and Regulations </a:t>
            </a:r>
            <a:endParaRPr lang="en-US" dirty="0" smtClean="0"/>
          </a:p>
          <a:p>
            <a:r>
              <a:rPr lang="en-US" dirty="0" smtClean="0"/>
              <a:t>SECNAVINST </a:t>
            </a:r>
            <a:r>
              <a:rPr lang="en-US" dirty="0"/>
              <a:t>3070.2A, 9 May 2019, Operations Security</a:t>
            </a:r>
          </a:p>
          <a:p>
            <a:r>
              <a:rPr lang="en-US" dirty="0"/>
              <a:t>NTTP </a:t>
            </a:r>
            <a:r>
              <a:rPr lang="en-US" dirty="0" smtClean="0"/>
              <a:t>3-13.3, December 2022, </a:t>
            </a:r>
            <a:r>
              <a:rPr lang="en-US" dirty="0"/>
              <a:t>Operations Security</a:t>
            </a:r>
          </a:p>
          <a:p>
            <a:r>
              <a:rPr lang="en-US" dirty="0"/>
              <a:t>Navy Social Media Handbook (</a:t>
            </a:r>
            <a:r>
              <a:rPr lang="en-US" dirty="0" smtClean="0"/>
              <a:t>2023)</a:t>
            </a:r>
            <a:endParaRPr lang="en-US" dirty="0"/>
          </a:p>
          <a:p>
            <a:pPr marL="0" indent="0">
              <a:buNone/>
            </a:pPr>
            <a:endParaRPr lang="en-US" dirty="0"/>
          </a:p>
        </p:txBody>
      </p:sp>
      <p:sp>
        <p:nvSpPr>
          <p:cNvPr id="3" name="Title 2"/>
          <p:cNvSpPr>
            <a:spLocks noGrp="1"/>
          </p:cNvSpPr>
          <p:nvPr>
            <p:ph type="title"/>
          </p:nvPr>
        </p:nvSpPr>
        <p:spPr>
          <a:xfrm>
            <a:off x="1562100" y="0"/>
            <a:ext cx="6024563" cy="1066800"/>
          </a:xfrm>
        </p:spPr>
        <p:txBody>
          <a:bodyPr/>
          <a:lstStyle/>
          <a:p>
            <a:r>
              <a:rPr lang="en-US" dirty="0" smtClean="0"/>
              <a:t>References</a:t>
            </a:r>
            <a:endParaRPr lang="en-US" dirty="0"/>
          </a:p>
        </p:txBody>
      </p:sp>
    </p:spTree>
    <p:extLst>
      <p:ext uri="{BB962C8B-B14F-4D97-AF65-F5344CB8AC3E}">
        <p14:creationId xmlns:p14="http://schemas.microsoft.com/office/powerpoint/2010/main" val="271264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Bef>
                <a:spcPct val="50000"/>
              </a:spcBef>
            </a:pPr>
            <a:r>
              <a:rPr lang="en-US" dirty="0"/>
              <a:t>Operations </a:t>
            </a:r>
            <a:r>
              <a:rPr lang="en-US" dirty="0" smtClean="0"/>
              <a:t>Security</a:t>
            </a:r>
            <a:r>
              <a:rPr lang="en-US" dirty="0"/>
              <a:t> </a:t>
            </a:r>
            <a:r>
              <a:rPr lang="en-US" dirty="0" smtClean="0"/>
              <a:t>(OPSEC) </a:t>
            </a:r>
            <a:r>
              <a:rPr lang="en-US" dirty="0"/>
              <a:t>is a </a:t>
            </a:r>
            <a:r>
              <a:rPr lang="en-US" dirty="0" smtClean="0"/>
              <a:t>process designed to identify, protect and control unclassified </a:t>
            </a:r>
            <a:r>
              <a:rPr lang="en-US" dirty="0"/>
              <a:t>critical </a:t>
            </a:r>
            <a:r>
              <a:rPr lang="en-US" dirty="0" smtClean="0"/>
              <a:t>information and indicators </a:t>
            </a:r>
            <a:r>
              <a:rPr lang="en-US" dirty="0"/>
              <a:t>(</a:t>
            </a:r>
            <a:r>
              <a:rPr lang="en-US" dirty="0" smtClean="0"/>
              <a:t>CII) from adversary exploitation. </a:t>
            </a:r>
          </a:p>
          <a:p>
            <a:pPr eaLnBrk="1" hangingPunct="1">
              <a:spcBef>
                <a:spcPct val="50000"/>
              </a:spcBef>
            </a:pPr>
            <a:r>
              <a:rPr lang="en-US" dirty="0" smtClean="0"/>
              <a:t>Analyzes potential adversaries (threats) from whom to protect your critical information.</a:t>
            </a:r>
          </a:p>
          <a:p>
            <a:pPr eaLnBrk="1" hangingPunct="1">
              <a:spcBef>
                <a:spcPct val="50000"/>
              </a:spcBef>
            </a:pPr>
            <a:r>
              <a:rPr lang="en-US" dirty="0" smtClean="0"/>
              <a:t>Determines where our information is most vulnerable to adversary exploitation – how are they collecting?</a:t>
            </a:r>
          </a:p>
          <a:p>
            <a:pPr eaLnBrk="1" hangingPunct="1">
              <a:spcBef>
                <a:spcPct val="50000"/>
              </a:spcBef>
            </a:pPr>
            <a:r>
              <a:rPr lang="en-US" dirty="0" smtClean="0"/>
              <a:t>Enables Commander’s to make operational risk-based decisions as well as employ OPSEC countermeasures to protect critical information.</a:t>
            </a:r>
          </a:p>
          <a:p>
            <a:pPr marL="0" indent="0" eaLnBrk="1" hangingPunct="1">
              <a:spcBef>
                <a:spcPct val="50000"/>
              </a:spcBef>
              <a:buNone/>
            </a:pPr>
            <a:endParaRPr lang="en-US" dirty="0"/>
          </a:p>
          <a:p>
            <a:pPr marL="0" indent="0" algn="ctr">
              <a:buNone/>
            </a:pPr>
            <a:endParaRPr lang="en-US" dirty="0"/>
          </a:p>
        </p:txBody>
      </p:sp>
      <p:sp>
        <p:nvSpPr>
          <p:cNvPr id="2" name="Title 1"/>
          <p:cNvSpPr>
            <a:spLocks noGrp="1"/>
          </p:cNvSpPr>
          <p:nvPr>
            <p:ph type="title"/>
          </p:nvPr>
        </p:nvSpPr>
        <p:spPr>
          <a:xfrm>
            <a:off x="1562100" y="0"/>
            <a:ext cx="6024563" cy="1066800"/>
          </a:xfrm>
        </p:spPr>
        <p:txBody>
          <a:bodyPr/>
          <a:lstStyle/>
          <a:p>
            <a:r>
              <a:rPr lang="en-US" dirty="0" smtClean="0"/>
              <a:t>Operations Security</a:t>
            </a:r>
            <a:endParaRPr lang="en-US" dirty="0"/>
          </a:p>
        </p:txBody>
      </p:sp>
      <p:pic>
        <p:nvPicPr>
          <p:cNvPr id="7" name="Picture 2" descr="Operations Security Graphic, Naval Informa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03255"/>
            <a:ext cx="2725171" cy="1981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484713"/>
            <a:ext cx="2154066" cy="201318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pieces of information that relate to, or derive from the command’s operational aspects of military </a:t>
            </a:r>
            <a:r>
              <a:rPr lang="en-US" dirty="0" smtClean="0"/>
              <a:t>activities:</a:t>
            </a:r>
            <a:endParaRPr lang="en-US" dirty="0" smtClean="0"/>
          </a:p>
          <a:p>
            <a:pPr lvl="1"/>
            <a:r>
              <a:rPr lang="en-US" u="sng" dirty="0" smtClean="0"/>
              <a:t>Presence</a:t>
            </a:r>
            <a:r>
              <a:rPr lang="en-US" dirty="0" smtClean="0"/>
              <a:t>: Where your unit is currently located</a:t>
            </a:r>
          </a:p>
          <a:p>
            <a:pPr lvl="1"/>
            <a:r>
              <a:rPr lang="en-US" u="sng" dirty="0" smtClean="0"/>
              <a:t>Capability</a:t>
            </a:r>
            <a:r>
              <a:rPr lang="en-US" dirty="0" smtClean="0"/>
              <a:t>: The unique abilities your unit lends to the operation</a:t>
            </a:r>
          </a:p>
          <a:p>
            <a:pPr lvl="1"/>
            <a:r>
              <a:rPr lang="en-US" u="sng" dirty="0" smtClean="0"/>
              <a:t>Strength</a:t>
            </a:r>
            <a:r>
              <a:rPr lang="en-US" dirty="0" smtClean="0"/>
              <a:t>: The number of units or personnel coupled with the ability to withstand great force</a:t>
            </a:r>
          </a:p>
          <a:p>
            <a:pPr lvl="1"/>
            <a:r>
              <a:rPr lang="en-US" u="sng" dirty="0" smtClean="0"/>
              <a:t>Intent</a:t>
            </a:r>
            <a:r>
              <a:rPr lang="en-US" dirty="0" smtClean="0"/>
              <a:t>: What your unit plans to do</a:t>
            </a:r>
          </a:p>
          <a:p>
            <a:pPr lvl="1"/>
            <a:r>
              <a:rPr lang="en-US" u="sng" dirty="0" smtClean="0"/>
              <a:t>Readiness</a:t>
            </a:r>
            <a:r>
              <a:rPr lang="en-US" dirty="0" smtClean="0"/>
              <a:t>: Level of preparedness to execute</a:t>
            </a:r>
          </a:p>
          <a:p>
            <a:pPr lvl="1"/>
            <a:r>
              <a:rPr lang="en-US" u="sng" dirty="0" smtClean="0"/>
              <a:t>Timing</a:t>
            </a:r>
            <a:r>
              <a:rPr lang="en-US" dirty="0" smtClean="0"/>
              <a:t>: Specific timeliness of events</a:t>
            </a:r>
          </a:p>
          <a:p>
            <a:pPr lvl="1"/>
            <a:r>
              <a:rPr lang="en-US" u="sng" dirty="0" smtClean="0"/>
              <a:t>Location</a:t>
            </a:r>
            <a:r>
              <a:rPr lang="en-US" dirty="0" smtClean="0"/>
              <a:t>: Where your unit will deploy (specific locations)</a:t>
            </a:r>
          </a:p>
          <a:p>
            <a:pPr lvl="1"/>
            <a:r>
              <a:rPr lang="en-US" u="sng" dirty="0" smtClean="0"/>
              <a:t>Method</a:t>
            </a:r>
            <a:r>
              <a:rPr lang="en-US" dirty="0" smtClean="0"/>
              <a:t>: The way your mission will be executed</a:t>
            </a:r>
          </a:p>
          <a:p>
            <a:endParaRPr lang="en-US" dirty="0" smtClean="0"/>
          </a:p>
          <a:p>
            <a:pPr marL="0" indent="0">
              <a:buNone/>
            </a:pPr>
            <a:endParaRPr lang="en-US" dirty="0"/>
          </a:p>
        </p:txBody>
      </p:sp>
      <p:sp>
        <p:nvSpPr>
          <p:cNvPr id="3" name="Title 2"/>
          <p:cNvSpPr>
            <a:spLocks noGrp="1"/>
          </p:cNvSpPr>
          <p:nvPr>
            <p:ph type="title"/>
          </p:nvPr>
        </p:nvSpPr>
        <p:spPr>
          <a:xfrm>
            <a:off x="1447800" y="0"/>
            <a:ext cx="6138863" cy="1066800"/>
          </a:xfrm>
        </p:spPr>
        <p:txBody>
          <a:bodyPr/>
          <a:lstStyle/>
          <a:p>
            <a:r>
              <a:rPr lang="en-US" dirty="0" smtClean="0"/>
              <a:t>Essential Secrets</a:t>
            </a:r>
            <a:endParaRPr lang="en-US" dirty="0"/>
          </a:p>
        </p:txBody>
      </p:sp>
      <p:sp>
        <p:nvSpPr>
          <p:cNvPr id="5" name="Subtitle 3"/>
          <p:cNvSpPr txBox="1">
            <a:spLocks/>
          </p:cNvSpPr>
          <p:nvPr/>
        </p:nvSpPr>
        <p:spPr bwMode="auto">
          <a:xfrm>
            <a:off x="1752600" y="5257800"/>
            <a:ext cx="56388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Discuss which </a:t>
            </a:r>
            <a:r>
              <a:rPr lang="en-US" sz="1800" kern="0" dirty="0" smtClean="0"/>
              <a:t>essential secrets relate </a:t>
            </a:r>
            <a:r>
              <a:rPr lang="en-US" sz="1800" kern="0" dirty="0" smtClean="0"/>
              <a:t>to your command and are the most significant?</a:t>
            </a:r>
            <a:endParaRPr lang="en-US" sz="1800" kern="0" dirty="0"/>
          </a:p>
        </p:txBody>
      </p:sp>
    </p:spTree>
    <p:extLst>
      <p:ext uri="{BB962C8B-B14F-4D97-AF65-F5344CB8AC3E}">
        <p14:creationId xmlns:p14="http://schemas.microsoft.com/office/powerpoint/2010/main" val="418887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smtClean="0"/>
              <a:t>The unclassified Information </a:t>
            </a:r>
            <a:r>
              <a:rPr lang="en-US" dirty="0" smtClean="0">
                <a:solidFill>
                  <a:srgbClr val="FF0000"/>
                </a:solidFill>
              </a:rPr>
              <a:t>we must protect </a:t>
            </a:r>
            <a:r>
              <a:rPr lang="en-US" dirty="0" smtClean="0"/>
              <a:t>to ensure success and is the same information </a:t>
            </a:r>
            <a:r>
              <a:rPr lang="en-US" dirty="0" smtClean="0">
                <a:solidFill>
                  <a:srgbClr val="FF0000"/>
                </a:solidFill>
              </a:rPr>
              <a:t>the adversary needs </a:t>
            </a:r>
            <a:r>
              <a:rPr lang="en-US" dirty="0" smtClean="0"/>
              <a:t>to prevent our success.</a:t>
            </a:r>
          </a:p>
          <a:p>
            <a:pPr lvl="0">
              <a:spcAft>
                <a:spcPts val="600"/>
              </a:spcAft>
            </a:pPr>
            <a:r>
              <a:rPr lang="en-US" dirty="0" smtClean="0"/>
              <a:t>Critical information will derive from our operational aspects. </a:t>
            </a:r>
          </a:p>
          <a:p>
            <a:pPr lvl="0">
              <a:spcAft>
                <a:spcPts val="600"/>
              </a:spcAft>
            </a:pPr>
            <a:r>
              <a:rPr lang="en-US" dirty="0" smtClean="0"/>
              <a:t>Not all of the operational aspects of military operations will apply to each and every organization.  </a:t>
            </a:r>
          </a:p>
          <a:p>
            <a:pPr lvl="0">
              <a:spcAft>
                <a:spcPts val="600"/>
              </a:spcAft>
            </a:pPr>
            <a:r>
              <a:rPr lang="en-US" dirty="0" smtClean="0"/>
              <a:t>Per SECNAVINST 3070.2A, the command’s critical information list (CIL) must be discussed during the onboarding process.</a:t>
            </a:r>
          </a:p>
          <a:p>
            <a:pPr lvl="1">
              <a:spcAft>
                <a:spcPts val="600"/>
              </a:spcAft>
            </a:pPr>
            <a:r>
              <a:rPr lang="en-US" dirty="0" smtClean="0"/>
              <a:t>Discuss what is on the CIL</a:t>
            </a:r>
          </a:p>
          <a:p>
            <a:pPr lvl="1">
              <a:spcAft>
                <a:spcPts val="600"/>
              </a:spcAft>
            </a:pPr>
            <a:r>
              <a:rPr lang="en-US" dirty="0" smtClean="0"/>
              <a:t>Provide or show a copy to newly arrived personnel, or</a:t>
            </a:r>
          </a:p>
          <a:p>
            <a:pPr lvl="1">
              <a:spcAft>
                <a:spcPts val="600"/>
              </a:spcAft>
            </a:pPr>
            <a:r>
              <a:rPr lang="en-US" dirty="0" smtClean="0"/>
              <a:t>Let new member know where to locate or find the CIL</a:t>
            </a:r>
          </a:p>
          <a:p>
            <a:pPr lvl="1">
              <a:spcAft>
                <a:spcPts val="600"/>
              </a:spcAft>
            </a:pPr>
            <a:endParaRPr lang="en-US" dirty="0"/>
          </a:p>
          <a:p>
            <a:pPr lvl="0">
              <a:spcAft>
                <a:spcPts val="600"/>
              </a:spcAft>
            </a:pPr>
            <a:endParaRPr lang="en-US" dirty="0" smtClean="0"/>
          </a:p>
          <a:p>
            <a:pPr marL="228600" lvl="1" indent="0">
              <a:buNone/>
            </a:pPr>
            <a:endParaRPr lang="en-US" dirty="0" smtClean="0"/>
          </a:p>
          <a:p>
            <a:endParaRPr lang="en-US" dirty="0"/>
          </a:p>
        </p:txBody>
      </p:sp>
      <p:sp>
        <p:nvSpPr>
          <p:cNvPr id="7" name="Title 1"/>
          <p:cNvSpPr>
            <a:spLocks noGrp="1"/>
          </p:cNvSpPr>
          <p:nvPr>
            <p:ph type="title"/>
          </p:nvPr>
        </p:nvSpPr>
        <p:spPr>
          <a:xfrm>
            <a:off x="1562100" y="0"/>
            <a:ext cx="6024563" cy="1066800"/>
          </a:xfrm>
        </p:spPr>
        <p:txBody>
          <a:bodyPr/>
          <a:lstStyle/>
          <a:p>
            <a:r>
              <a:rPr lang="en-US" dirty="0" smtClean="0"/>
              <a:t>Critical Information</a:t>
            </a:r>
            <a:endParaRPr lang="en-US" dirty="0"/>
          </a:p>
        </p:txBody>
      </p:sp>
      <p:sp>
        <p:nvSpPr>
          <p:cNvPr id="5" name="Subtitle 3"/>
          <p:cNvSpPr txBox="1">
            <a:spLocks/>
          </p:cNvSpPr>
          <p:nvPr/>
        </p:nvSpPr>
        <p:spPr bwMode="auto">
          <a:xfrm>
            <a:off x="915987" y="5257800"/>
            <a:ext cx="7315200" cy="8382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Every command member must be familiar with the organizations Critical Information List (CIL) per SECNAVINST</a:t>
            </a:r>
            <a:endParaRPr lang="en-US" sz="1800" kern="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Personal </a:t>
            </a:r>
            <a:r>
              <a:rPr lang="en-US" dirty="0" smtClean="0"/>
              <a:t>information, although doctrinally not considered “Critical </a:t>
            </a:r>
            <a:r>
              <a:rPr lang="en-US" dirty="0" smtClean="0"/>
              <a:t>Information,” </a:t>
            </a:r>
            <a:r>
              <a:rPr lang="en-US" dirty="0" smtClean="0"/>
              <a:t>may lead to your association with the military or military operations, and possibly related </a:t>
            </a:r>
            <a:r>
              <a:rPr lang="en-US" dirty="0"/>
              <a:t>to </a:t>
            </a:r>
            <a:r>
              <a:rPr lang="en-US" dirty="0" smtClean="0"/>
              <a:t>essential secrets</a:t>
            </a:r>
          </a:p>
          <a:p>
            <a:endParaRPr lang="en-US" sz="100" dirty="0"/>
          </a:p>
          <a:p>
            <a:endParaRPr lang="en-US" sz="100" dirty="0" smtClean="0"/>
          </a:p>
          <a:p>
            <a:endParaRPr lang="en-US" sz="100" dirty="0" smtClean="0"/>
          </a:p>
          <a:p>
            <a:endParaRPr lang="en-US" sz="100" dirty="0"/>
          </a:p>
          <a:p>
            <a:endParaRPr lang="en-US" sz="100" dirty="0"/>
          </a:p>
          <a:p>
            <a:endParaRPr lang="en-US" sz="100" dirty="0" smtClean="0"/>
          </a:p>
          <a:p>
            <a:endParaRPr lang="en-US" sz="100" dirty="0"/>
          </a:p>
          <a:p>
            <a:endParaRPr lang="en-US" sz="100" dirty="0" smtClean="0"/>
          </a:p>
          <a:p>
            <a:r>
              <a:rPr lang="en-US" dirty="0" smtClean="0"/>
              <a:t>Some examples of unclassified information associated with you and your family, that you may consider protecting include:</a:t>
            </a:r>
          </a:p>
          <a:p>
            <a:pPr lvl="1"/>
            <a:r>
              <a:rPr lang="en-US" dirty="0" smtClean="0"/>
              <a:t>Names, photos and details of you and your children</a:t>
            </a:r>
          </a:p>
          <a:p>
            <a:pPr lvl="1"/>
            <a:r>
              <a:rPr lang="en-US" dirty="0" smtClean="0"/>
              <a:t>Usernames and passwords to all accounts</a:t>
            </a:r>
          </a:p>
          <a:p>
            <a:pPr lvl="1"/>
            <a:r>
              <a:rPr lang="en-US" dirty="0" smtClean="0"/>
              <a:t>Social </a:t>
            </a:r>
            <a:r>
              <a:rPr lang="en-US" dirty="0"/>
              <a:t>Security </a:t>
            </a:r>
            <a:r>
              <a:rPr lang="en-US" dirty="0" smtClean="0"/>
              <a:t>numbers </a:t>
            </a:r>
            <a:r>
              <a:rPr lang="en-US" dirty="0" smtClean="0"/>
              <a:t>(always)</a:t>
            </a:r>
          </a:p>
          <a:p>
            <a:pPr lvl="1"/>
            <a:r>
              <a:rPr lang="en-US" dirty="0"/>
              <a:t>Credit card/banking </a:t>
            </a:r>
            <a:r>
              <a:rPr lang="en-US" dirty="0" smtClean="0"/>
              <a:t>information (NFCU)</a:t>
            </a:r>
          </a:p>
          <a:p>
            <a:pPr lvl="1"/>
            <a:r>
              <a:rPr lang="en-US" dirty="0" smtClean="0"/>
              <a:t>Significant dates (birthdays, anniversaries)</a:t>
            </a:r>
          </a:p>
          <a:p>
            <a:pPr lvl="1"/>
            <a:r>
              <a:rPr lang="en-US" dirty="0" smtClean="0"/>
              <a:t>Addresses </a:t>
            </a:r>
            <a:r>
              <a:rPr lang="en-US" dirty="0"/>
              <a:t>and phone </a:t>
            </a:r>
            <a:r>
              <a:rPr lang="en-US" dirty="0" smtClean="0"/>
              <a:t>numbers</a:t>
            </a:r>
          </a:p>
          <a:p>
            <a:pPr lvl="1"/>
            <a:r>
              <a:rPr lang="en-US" dirty="0" smtClean="0"/>
              <a:t>Everyday schedules (your routine or predictability)</a:t>
            </a:r>
          </a:p>
          <a:p>
            <a:pPr lvl="1"/>
            <a:r>
              <a:rPr lang="en-US" dirty="0" smtClean="0"/>
              <a:t>Travel itineraries, when you’re away from </a:t>
            </a:r>
            <a:r>
              <a:rPr lang="en-US" dirty="0" smtClean="0"/>
              <a:t>home</a:t>
            </a:r>
          </a:p>
          <a:p>
            <a:pPr lvl="1"/>
            <a:endParaRPr lang="en-US" sz="100" dirty="0"/>
          </a:p>
          <a:p>
            <a:pPr lvl="1"/>
            <a:endParaRPr lang="en-US" sz="100" dirty="0" smtClean="0"/>
          </a:p>
          <a:p>
            <a:pPr lvl="1"/>
            <a:endParaRPr lang="en-US" sz="100" dirty="0"/>
          </a:p>
          <a:p>
            <a:pPr lvl="1"/>
            <a:endParaRPr lang="en-US" sz="100" dirty="0" smtClean="0"/>
          </a:p>
          <a:p>
            <a:pPr lvl="1"/>
            <a:endParaRPr lang="en-US" sz="100" dirty="0"/>
          </a:p>
          <a:p>
            <a:pPr lvl="1"/>
            <a:endParaRPr lang="en-US" sz="100" dirty="0" smtClean="0"/>
          </a:p>
          <a:p>
            <a:pPr lvl="1"/>
            <a:endParaRPr lang="en-US" sz="100" dirty="0"/>
          </a:p>
          <a:p>
            <a:pPr lvl="1"/>
            <a:endParaRPr lang="en-US" sz="100" dirty="0" smtClean="0"/>
          </a:p>
          <a:p>
            <a:r>
              <a:rPr lang="en-US" dirty="0" smtClean="0"/>
              <a:t>Personal information, when divulged and aggregated on the </a:t>
            </a:r>
            <a:r>
              <a:rPr lang="en-US" dirty="0" smtClean="0"/>
              <a:t>internet </a:t>
            </a:r>
            <a:r>
              <a:rPr lang="en-US" dirty="0" smtClean="0"/>
              <a:t>could INDICATE your military affiliation</a:t>
            </a:r>
          </a:p>
        </p:txBody>
      </p:sp>
      <p:sp>
        <p:nvSpPr>
          <p:cNvPr id="7" name="Title 1"/>
          <p:cNvSpPr>
            <a:spLocks noGrp="1"/>
          </p:cNvSpPr>
          <p:nvPr>
            <p:ph type="title"/>
          </p:nvPr>
        </p:nvSpPr>
        <p:spPr>
          <a:xfrm>
            <a:off x="1562100" y="0"/>
            <a:ext cx="6024563" cy="1066800"/>
          </a:xfrm>
        </p:spPr>
        <p:txBody>
          <a:bodyPr/>
          <a:lstStyle/>
          <a:p>
            <a:r>
              <a:rPr lang="en-US" dirty="0" smtClean="0"/>
              <a:t>Personal Information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Friendly, detectable actions that reveal critical information and vulnerabilities</a:t>
            </a:r>
          </a:p>
          <a:p>
            <a:pPr lvl="1"/>
            <a:r>
              <a:rPr lang="en-US" dirty="0" smtClean="0"/>
              <a:t>Longer working hours						</a:t>
            </a:r>
          </a:p>
          <a:p>
            <a:pPr lvl="1"/>
            <a:r>
              <a:rPr lang="en-US" dirty="0" smtClean="0"/>
              <a:t>Rehearsals</a:t>
            </a:r>
          </a:p>
          <a:p>
            <a:pPr lvl="1"/>
            <a:r>
              <a:rPr lang="en-US" dirty="0" smtClean="0"/>
              <a:t>Sudden changes in procedures</a:t>
            </a:r>
          </a:p>
          <a:p>
            <a:pPr lvl="1"/>
            <a:r>
              <a:rPr lang="en-US" dirty="0" smtClean="0"/>
              <a:t>On-loads</a:t>
            </a:r>
          </a:p>
          <a:p>
            <a:pPr lvl="1"/>
            <a:r>
              <a:rPr lang="en-US" dirty="0" smtClean="0"/>
              <a:t>Large crew / troop movements</a:t>
            </a:r>
          </a:p>
          <a:p>
            <a:pPr lvl="1"/>
            <a:r>
              <a:rPr lang="en-US" dirty="0" smtClean="0"/>
              <a:t>Emblems/logos</a:t>
            </a:r>
          </a:p>
          <a:p>
            <a:pPr lvl="1"/>
            <a:r>
              <a:rPr lang="en-US" dirty="0" smtClean="0"/>
              <a:t>Routine or predictable patterns</a:t>
            </a:r>
            <a:endParaRPr lang="en-US" dirty="0"/>
          </a:p>
          <a:p>
            <a:r>
              <a:rPr lang="en-US" dirty="0" smtClean="0"/>
              <a:t>Not all indicators can be completely protected</a:t>
            </a:r>
          </a:p>
          <a:p>
            <a:r>
              <a:rPr lang="en-US" dirty="0" smtClean="0"/>
              <a:t>Not all indicators are necessarily bad</a:t>
            </a:r>
          </a:p>
          <a:p>
            <a:pPr lvl="1"/>
            <a:r>
              <a:rPr lang="en-US" dirty="0" smtClean="0"/>
              <a:t>We may want to project certain information </a:t>
            </a:r>
          </a:p>
          <a:p>
            <a:pPr lvl="1"/>
            <a:endParaRPr lang="en-US" dirty="0" smtClean="0"/>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smtClean="0"/>
              <a:t>Indicators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43400"/>
            <a:ext cx="2162175" cy="16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Intentions </a:t>
            </a:r>
            <a:r>
              <a:rPr lang="en-US" u="sng" dirty="0" smtClean="0"/>
              <a:t>and</a:t>
            </a:r>
            <a:r>
              <a:rPr lang="en-US" dirty="0" smtClean="0"/>
              <a:t> Capabilities of an adversary to </a:t>
            </a:r>
            <a:r>
              <a:rPr lang="en-US" dirty="0" smtClean="0"/>
              <a:t>take actions detrimental </a:t>
            </a:r>
            <a:r>
              <a:rPr lang="en-US" dirty="0" smtClean="0"/>
              <a:t>to the success of friendly activities or </a:t>
            </a:r>
            <a:r>
              <a:rPr lang="en-US" dirty="0" smtClean="0"/>
              <a:t>operations </a:t>
            </a:r>
            <a:endParaRPr lang="en-US" dirty="0" smtClean="0"/>
          </a:p>
          <a:p>
            <a:pPr lvl="0"/>
            <a:r>
              <a:rPr lang="en-US" dirty="0" smtClean="0"/>
              <a:t>Conventional Threats</a:t>
            </a:r>
          </a:p>
          <a:p>
            <a:pPr lvl="1"/>
            <a:r>
              <a:rPr lang="en-US" dirty="0" smtClean="0"/>
              <a:t>Military opponents</a:t>
            </a:r>
          </a:p>
          <a:p>
            <a:pPr lvl="0"/>
            <a:r>
              <a:rPr lang="en-US" dirty="0" smtClean="0"/>
              <a:t>Unconventional Threats</a:t>
            </a:r>
          </a:p>
          <a:p>
            <a:pPr lvl="1"/>
            <a:r>
              <a:rPr lang="en-US" dirty="0" smtClean="0"/>
              <a:t>Terrorists </a:t>
            </a:r>
            <a:r>
              <a:rPr lang="en-US" dirty="0" smtClean="0"/>
              <a:t>(foreign and domestic)</a:t>
            </a:r>
          </a:p>
          <a:p>
            <a:pPr lvl="1"/>
            <a:r>
              <a:rPr lang="en-US" dirty="0" smtClean="0"/>
              <a:t>Hackers, Scammers</a:t>
            </a:r>
          </a:p>
          <a:p>
            <a:pPr lvl="1"/>
            <a:r>
              <a:rPr lang="en-US" dirty="0" smtClean="0"/>
              <a:t>Insiders (spies)</a:t>
            </a:r>
          </a:p>
          <a:p>
            <a:pPr lvl="1"/>
            <a:r>
              <a:rPr lang="en-US" dirty="0">
                <a:ea typeface="+mn-ea"/>
              </a:rPr>
              <a:t>Foreign Intelligence Services</a:t>
            </a:r>
          </a:p>
          <a:p>
            <a:pPr lvl="0"/>
            <a:r>
              <a:rPr lang="en-US" dirty="0"/>
              <a:t>Per SECNAVINST 3070.2A, the command’s most realistic threat must be discussed during the onboarding process.</a:t>
            </a:r>
          </a:p>
          <a:p>
            <a:pPr lvl="1"/>
            <a:r>
              <a:rPr lang="en-US" dirty="0">
                <a:ea typeface="+mn-ea"/>
              </a:rPr>
              <a:t>Discuss who they are, and how they collect</a:t>
            </a:r>
          </a:p>
          <a:p>
            <a:pPr marL="457200" lvl="1" indent="0">
              <a:spcAft>
                <a:spcPts val="600"/>
              </a:spcAft>
              <a:buNone/>
            </a:pPr>
            <a:endParaRPr lang="en-US" dirty="0"/>
          </a:p>
          <a:p>
            <a:pPr lvl="1"/>
            <a:endParaRPr lang="en-US" dirty="0" smtClean="0"/>
          </a:p>
        </p:txBody>
      </p:sp>
      <p:sp>
        <p:nvSpPr>
          <p:cNvPr id="2" name="Title 1"/>
          <p:cNvSpPr>
            <a:spLocks noGrp="1"/>
          </p:cNvSpPr>
          <p:nvPr>
            <p:ph type="title"/>
          </p:nvPr>
        </p:nvSpPr>
        <p:spPr>
          <a:xfrm>
            <a:off x="1562100" y="0"/>
            <a:ext cx="6024563" cy="1066800"/>
          </a:xfrm>
        </p:spPr>
        <p:txBody>
          <a:bodyPr/>
          <a:lstStyle/>
          <a:p>
            <a:r>
              <a:rPr lang="en-US" dirty="0" smtClean="0"/>
              <a:t>Threat</a:t>
            </a:r>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188419695"/>
              </p:ext>
            </p:extLst>
          </p:nvPr>
        </p:nvGraphicFramePr>
        <p:xfrm>
          <a:off x="5715000" y="1981200"/>
          <a:ext cx="2819400" cy="1882465"/>
        </p:xfrm>
        <a:graphic>
          <a:graphicData uri="http://schemas.openxmlformats.org/presentationml/2006/ole">
            <mc:AlternateContent xmlns:mc="http://schemas.openxmlformats.org/markup-compatibility/2006">
              <mc:Choice xmlns:v="urn:schemas-microsoft-com:vml" Requires="v">
                <p:oleObj spid="_x0000_s1168" name="Photo Editor Photo" r:id="rId4" imgW="3809524" imgH="2542857" progId="">
                  <p:embed/>
                </p:oleObj>
              </mc:Choice>
              <mc:Fallback>
                <p:oleObj name="Photo Editor Photo" r:id="rId4" imgW="3809524" imgH="25428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81200"/>
                        <a:ext cx="2819400" cy="1882465"/>
                      </a:xfrm>
                      <a:prstGeom prst="rect">
                        <a:avLst/>
                      </a:prstGeom>
                      <a:noFill/>
                      <a:ln>
                        <a:noFill/>
                      </a:ln>
                      <a:effectLst/>
                      <a:extLst/>
                    </p:spPr>
                  </p:pic>
                </p:oleObj>
              </mc:Fallback>
            </mc:AlternateContent>
          </a:graphicData>
        </a:graphic>
      </p:graphicFrame>
      <p:sp>
        <p:nvSpPr>
          <p:cNvPr id="6" name="Subtitle 3"/>
          <p:cNvSpPr txBox="1">
            <a:spLocks/>
          </p:cNvSpPr>
          <p:nvPr/>
        </p:nvSpPr>
        <p:spPr bwMode="auto">
          <a:xfrm>
            <a:off x="1752600" y="5410200"/>
            <a:ext cx="56388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Discuss your organization’s most realistic threat or </a:t>
            </a:r>
            <a:r>
              <a:rPr lang="en-US" sz="1800" kern="0" dirty="0" smtClean="0"/>
              <a:t>adversary, </a:t>
            </a:r>
            <a:r>
              <a:rPr lang="en-US" sz="1800" kern="0" dirty="0" smtClean="0"/>
              <a:t>per SECNAVINST </a:t>
            </a:r>
            <a:r>
              <a:rPr lang="en-US" sz="1800" kern="0" dirty="0" smtClean="0"/>
              <a:t>3070.2A</a:t>
            </a:r>
            <a:endParaRPr lang="en-US" sz="1800" kern="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0B6F6B73B0645BD542FDE4CF6660D" ma:contentTypeVersion="15" ma:contentTypeDescription="Create a new document." ma:contentTypeScope="" ma:versionID="5781259d48792ebdaf3af9cbb16f36a3">
  <xsd:schema xmlns:xsd="http://www.w3.org/2001/XMLSchema" xmlns:xs="http://www.w3.org/2001/XMLSchema" xmlns:p="http://schemas.microsoft.com/office/2006/metadata/properties" xmlns:ns2="6dacae42-757b-4e8f-9ea3-c1fcbb1da276" xmlns:ns3="63f9942d-a9d6-4245-a3e3-a2d3b0717fbc" targetNamespace="http://schemas.microsoft.com/office/2006/metadata/properties" ma:root="true" ma:fieldsID="381142292602dc93e174a0c80d548172" ns2:_="" ns3:_="">
    <xsd:import namespace="6dacae42-757b-4e8f-9ea3-c1fcbb1da276"/>
    <xsd:import namespace="63f9942d-a9d6-4245-a3e3-a2d3b0717f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ae42-757b-4e8f-9ea3-c1fcbb1d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9942d-a9d6-4245-a3e3-a2d3b0717f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402d66-7928-4b9d-a982-71b4e01e580c}" ma:internalName="TaxCatchAll" ma:showField="CatchAllData" ma:web="63f9942d-a9d6-4245-a3e3-a2d3b0717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226E93-5208-4F36-91BE-E2FA62379A55}"/>
</file>

<file path=customXml/itemProps2.xml><?xml version="1.0" encoding="utf-8"?>
<ds:datastoreItem xmlns:ds="http://schemas.openxmlformats.org/officeDocument/2006/customXml" ds:itemID="{599863DF-89A9-49D5-AB60-3AB4C434A03B}"/>
</file>

<file path=docProps/app.xml><?xml version="1.0" encoding="utf-8"?>
<Properties xmlns="http://schemas.openxmlformats.org/officeDocument/2006/extended-properties" xmlns:vt="http://schemas.openxmlformats.org/officeDocument/2006/docPropsVTypes">
  <Template/>
  <TotalTime>6599</TotalTime>
  <Words>3121</Words>
  <Application>Microsoft Office PowerPoint</Application>
  <PresentationFormat>On-screen Show (4:3)</PresentationFormat>
  <Paragraphs>325</Paragraphs>
  <Slides>15</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Times New Roman</vt:lpstr>
      <vt:lpstr>1_Default Design</vt:lpstr>
      <vt:lpstr>Photo Editor Photo</vt:lpstr>
      <vt:lpstr>Command Indoctrination  Operations Security DD MMM YY </vt:lpstr>
      <vt:lpstr>Overview</vt:lpstr>
      <vt:lpstr>References</vt:lpstr>
      <vt:lpstr>Operations Security</vt:lpstr>
      <vt:lpstr>Essential Secrets</vt:lpstr>
      <vt:lpstr>Critical Information</vt:lpstr>
      <vt:lpstr>Personal Information</vt:lpstr>
      <vt:lpstr>Indicators</vt:lpstr>
      <vt:lpstr>Threat</vt:lpstr>
      <vt:lpstr>Vulnerabilities</vt:lpstr>
      <vt:lpstr>Risk</vt:lpstr>
      <vt:lpstr>Countermeasures</vt:lpstr>
      <vt:lpstr>Periodic Assessment</vt:lpstr>
      <vt:lpstr>Command POCs</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333</cp:revision>
  <cp:lastPrinted>2016-02-02T18:00:14Z</cp:lastPrinted>
  <dcterms:created xsi:type="dcterms:W3CDTF">2003-10-17T13:47:06Z</dcterms:created>
  <dcterms:modified xsi:type="dcterms:W3CDTF">2024-08-23T13:25:36Z</dcterms:modified>
</cp:coreProperties>
</file>